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3" r:id="rId2"/>
    <p:sldId id="336" r:id="rId3"/>
    <p:sldId id="287" r:id="rId4"/>
    <p:sldId id="278" r:id="rId5"/>
    <p:sldId id="414" r:id="rId6"/>
    <p:sldId id="415" r:id="rId7"/>
    <p:sldId id="416" r:id="rId8"/>
    <p:sldId id="417" r:id="rId9"/>
    <p:sldId id="423" r:id="rId10"/>
    <p:sldId id="418" r:id="rId11"/>
    <p:sldId id="424" r:id="rId12"/>
    <p:sldId id="425" r:id="rId13"/>
    <p:sldId id="426" r:id="rId14"/>
    <p:sldId id="432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55" r:id="rId23"/>
    <p:sldId id="453" r:id="rId24"/>
    <p:sldId id="419" r:id="rId25"/>
    <p:sldId id="442" r:id="rId26"/>
    <p:sldId id="443" r:id="rId27"/>
    <p:sldId id="444" r:id="rId28"/>
    <p:sldId id="445" r:id="rId29"/>
    <p:sldId id="433" r:id="rId30"/>
    <p:sldId id="447" r:id="rId31"/>
    <p:sldId id="448" r:id="rId32"/>
    <p:sldId id="449" r:id="rId33"/>
    <p:sldId id="450" r:id="rId34"/>
    <p:sldId id="451" r:id="rId35"/>
    <p:sldId id="452" r:id="rId36"/>
    <p:sldId id="446" r:id="rId37"/>
    <p:sldId id="457" r:id="rId38"/>
    <p:sldId id="458" r:id="rId39"/>
    <p:sldId id="459" r:id="rId40"/>
    <p:sldId id="456" r:id="rId41"/>
    <p:sldId id="441" r:id="rId42"/>
    <p:sldId id="429" r:id="rId43"/>
    <p:sldId id="430" r:id="rId44"/>
    <p:sldId id="431" r:id="rId45"/>
    <p:sldId id="427" r:id="rId46"/>
    <p:sldId id="428" r:id="rId47"/>
    <p:sldId id="420" r:id="rId48"/>
    <p:sldId id="422" r:id="rId49"/>
    <p:sldId id="454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0" r:id="rId59"/>
    <p:sldId id="27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1"/>
    <p:restoredTop sz="94702"/>
  </p:normalViewPr>
  <p:slideViewPr>
    <p:cSldViewPr snapToGrid="0">
      <p:cViewPr varScale="1">
        <p:scale>
          <a:sx n="78" d="100"/>
          <a:sy n="78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22:20:47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24575,'222'8'69,"-127"1"-5791,103 5 4310,-17-1 1693,314 0 5332,-318-15-4442,-113 1-1171,-25-1 0,-1 2 0,1 2 0,54 9 0,-30-1 0,0-3 0,0-3 0,96-6 0,-43 0 0,622 2 0,-714 1 0,0 1 0,32 8 0,-28-4 0,36 1 0,83 7 0,56 1 0,-183-14 0,-1 1 0,1 0 0,20 7 0,-19-4 0,1-1 0,26 1 0,384-4 0,-208-3 0,-203 4 0,0 0 0,35 8 0,-34-5 0,1-1 0,25 1 0,510-4 0,-269-3 0,2005 2 0,-2266-1 0,-1-2 0,32-6 0,-30 3 0,47-2 0,500 6 0,-278 4 0,166-2 0,-443 2 0,0 0 0,35 8 0,-34-5 0,1-1 0,25 1 0,510-4 0,-269-3 0,121 2 0,-389 2 0,-1 0 0,37 8 0,-35-5 0,0-1 0,26 1 0,307-5-1365,-331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71E64-B4EF-4B40-B724-CEB24162615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11F99-C2D7-914A-BF64-E3395516B29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EA21-B6FD-50BC-7F77-32D751D79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26792-E6EA-D39C-F19F-6B32AB85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04FE-0040-EF46-BDDC-31471E93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3F338-E3AD-9BDA-D8B9-138D3840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05F7-F79C-DEAB-DE9B-52EBBAFB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9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F529-7156-0061-3ECA-D85B7BB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E1EE2-DFEB-A9B8-6069-6ED87A535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B751-0D10-0249-FCB4-CB14E727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8A3E-FB4A-278B-3D0B-E2A67AC2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5186-DF5E-B6E4-4DB3-1204D8C8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9744A-94E4-EF87-61F9-039BC58B9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FD76F-5468-330A-6BE8-A16FE0E6F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2B65-503A-EFA4-4217-6330028B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AD67-DD87-E644-3981-6A75CC10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C3FE-B807-E1CD-7C24-A4585292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14A-6549-A2D0-82B0-1D0E7041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CA81-ABE5-4E86-45CA-0408F3E2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56DD1-A474-8F4D-429F-FB71FF80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A4FE-649C-8F90-ACF5-77C6A98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2A07-1E7E-BCAA-8692-DA4F97C5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4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2700-2D7B-7571-7221-A4F34F7B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3DA9-E2EE-D14E-1FF9-6C79C219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8951-08C5-7B16-D406-D4122C01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FDED-0DA2-14FF-19C2-56AEB6FB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EE75A-7863-A617-E2B8-EEE8E98F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FAF9-C9EA-D5E7-89A5-E8EF5133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9F44-62A0-04CB-F206-682EEBD21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7EC7-EF12-367F-14A4-B933E046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9EFB-75F3-B21D-43B3-680BBF18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F2944-2C2A-E635-ECB8-3C107AC4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EDB37-0DCF-6177-D06F-97614123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B971-AFBB-02C3-394A-17AF7D9F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E77A-99EF-1CF8-6749-50B37E4D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D8119-4B65-116F-F6D3-218022455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F12D-B57E-FBDC-F6DF-881D4F4F0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4026E-4103-1A45-2E5D-C14BF6469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4CD6A-BECD-8E9F-1DB1-27A829C1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52731-169A-CCA2-527F-302F0FF0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35027-7759-6EB1-2402-F7363D90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1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356C-6313-87DE-5689-75E5DEF8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31324-BB31-701D-64BD-85AF953B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C582D-2193-3EDC-B29C-933B1C74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3CE92-B42C-7996-A27E-3419630D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0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B4446-64C8-04B4-966B-3DC9D9F6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EDF6B-424A-BBAD-A91A-F5BBED6D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8DE4B-EE51-08AC-A338-A88C60B0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AC1-2F38-3AED-BF22-F641B73F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F347-7B42-ACDA-0C22-85C36B26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D379-3FDE-DD0A-869F-3FC4166D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E869-8B54-BD8E-F417-7EFD4CA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71229-62F3-AABF-CCA0-0A3C19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F10F-3E6B-72F0-617B-CFF1493B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BF84-BBF3-64D0-7FC0-39851F5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FBFB0-FBCD-3F15-EC3D-E1831ED0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CE49B-2F70-D904-DD0D-B1A07147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022B-BC7A-A0FF-65D8-2AE0441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B233-15CC-4F01-87D2-31A10D99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9E022-4ABD-9CFE-F4FD-FA129E9E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802A1-FBCA-D415-ECB4-26B0F956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03BE1-8B79-AC72-F43B-8BA19EC2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E4EE-88D7-D5BC-FB75-8FFB27DBF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35F10-9AD9-9C43-8528-A461A66E781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E19F3-EBE6-D883-C587-1110D3278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8C41A-DD08-3884-A4E5-4F746DDAE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postgresql.org/docs/17/datatype-jso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gresql.org/docs/17/textsearch.html" TargetMode="External"/><Relationship Id="rId5" Type="http://schemas.openxmlformats.org/officeDocument/2006/relationships/hyperlink" Target="https://neon.tech/postgresql/postgresql-indexes/postgresql-full-text-search" TargetMode="External"/><Relationship Id="rId4" Type="http://schemas.openxmlformats.org/officeDocument/2006/relationships/hyperlink" Target="https://iniakunhuda.medium.com/postgresql-full-text-search-a-powerful-alternative-to-elasticsearch-for-small-to-medium-d9524e001fe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groups/13117017/" TargetMode="External"/><Relationship Id="rId5" Type="http://schemas.openxmlformats.org/officeDocument/2006/relationships/hyperlink" Target="https://discord.gg/WpUc2ZYHmE" TargetMode="External"/><Relationship Id="rId4" Type="http://schemas.openxmlformats.org/officeDocument/2006/relationships/hyperlink" Target="https://www.linkedin.com/in/yer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11D47-F369-B453-58C8-8CAC3D5E6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20256-1A6D-CAE1-B216-5DDF6EB8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356" y="269875"/>
            <a:ext cx="7050352" cy="3284538"/>
          </a:xfrm>
        </p:spPr>
        <p:txBody>
          <a:bodyPr anchor="b">
            <a:normAutofit/>
          </a:bodyPr>
          <a:lstStyle/>
          <a:p>
            <a:pPr algn="l"/>
            <a:r>
              <a:rPr lang="en-US" sz="52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 text search </a:t>
            </a:r>
            <a:r>
              <a:rPr lang="en-US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br>
              <a:rPr lang="en-US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2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CCE72-6A35-D7F1-DF71-3D384B641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663" y="3716338"/>
            <a:ext cx="6099807" cy="1150937"/>
          </a:xfrm>
        </p:spPr>
        <p:txBody>
          <a:bodyPr anchor="t">
            <a:normAutofit/>
          </a:bodyPr>
          <a:lstStyle/>
          <a:p>
            <a:pPr algn="l"/>
            <a:r>
              <a:rPr lang="en-US" i="1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9000">
                      <a:schemeClr val="accent5">
                        <a:lumMod val="60000"/>
                        <a:lumOff val="40000"/>
                      </a:schemeClr>
                    </a:gs>
                    <a:gs pos="78000">
                      <a:schemeClr val="tx2">
                        <a:lumMod val="50000"/>
                        <a:lumOff val="50000"/>
                      </a:schemeClr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&lt;Practice with full text search &amp; JSON&gt;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C6B51-5BEB-5201-327C-7FDC5A2B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9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7F2BF42-5836-E52D-CA81-10F06F939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70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15F1E-6025-DDBD-7B38-284AA830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96FBC2-B440-FE0B-C732-C81DF8DDC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58C920E-FB15-519A-5783-04FF3EF2FD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6023FC-C68C-4F35-D225-19BBD5BCA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BA7C2-FD95-7209-52DD-831EF379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FFDBB7A-E1F8-6D13-2773-29F0AEAB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E0529393-177A-1351-D5C3-E07635908951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Core Concepts: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C9D67ED0-56F9-FF7F-6463-BB57CB7EF581}"/>
              </a:ext>
            </a:extLst>
          </p:cNvPr>
          <p:cNvSpPr/>
          <p:nvPr/>
        </p:nvSpPr>
        <p:spPr>
          <a:xfrm>
            <a:off x="2385650" y="117282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Document – the context you want to search through.</a:t>
            </a:r>
          </a:p>
        </p:txBody>
      </p:sp>
    </p:spTree>
    <p:extLst>
      <p:ext uri="{BB962C8B-B14F-4D97-AF65-F5344CB8AC3E}">
        <p14:creationId xmlns:p14="http://schemas.microsoft.com/office/powerpoint/2010/main" val="310729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CF995-A18A-7DDC-8827-47B8FECF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698B60-8B16-1D0D-9EEF-6AFEF9F09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E0ED225-4753-8682-10F8-577467F46A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B25185-A888-7E65-562B-DB2F242E0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8B868-5826-8CDF-17A4-07374DDA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32E2EB9-55B6-5A91-8C6E-BBA196B0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383AC7FD-A922-8B28-394F-45B2DF351D88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Core Concepts: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55699AC1-7F2F-4E79-A66F-5D073F83243C}"/>
              </a:ext>
            </a:extLst>
          </p:cNvPr>
          <p:cNvSpPr/>
          <p:nvPr/>
        </p:nvSpPr>
        <p:spPr>
          <a:xfrm>
            <a:off x="2385650" y="117282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Document – the context you want to search through.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D48847A3-26AA-85A4-25BC-2653A5B0DE09}"/>
              </a:ext>
            </a:extLst>
          </p:cNvPr>
          <p:cNvSpPr/>
          <p:nvPr/>
        </p:nvSpPr>
        <p:spPr>
          <a:xfrm>
            <a:off x="2385650" y="250043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Tokens – raw fragments of parsed document.</a:t>
            </a:r>
          </a:p>
        </p:txBody>
      </p:sp>
    </p:spTree>
    <p:extLst>
      <p:ext uri="{BB962C8B-B14F-4D97-AF65-F5344CB8AC3E}">
        <p14:creationId xmlns:p14="http://schemas.microsoft.com/office/powerpoint/2010/main" val="13202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B6AA1-6640-FDBC-581F-28961DA6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ADA9BF-BB68-494B-29B6-386EFE92D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93F4047-6069-11D8-3D16-BE0258A1AB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5DA70B-EFE4-5CAE-6613-4B6BBDAE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334AF-2249-B690-F10D-F427BC7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984D2B5-04A3-A443-DCCE-18C31874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FF3BA122-166B-9084-1A81-B67E588E4CA4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Core Concepts: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C2A6C393-D737-B089-D06F-FB4CECC443C4}"/>
              </a:ext>
            </a:extLst>
          </p:cNvPr>
          <p:cNvSpPr/>
          <p:nvPr/>
        </p:nvSpPr>
        <p:spPr>
          <a:xfrm>
            <a:off x="2385650" y="117282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Document – the context you want to search through.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38F62083-AC77-960A-1046-CBB0B13A2970}"/>
              </a:ext>
            </a:extLst>
          </p:cNvPr>
          <p:cNvSpPr/>
          <p:nvPr/>
        </p:nvSpPr>
        <p:spPr>
          <a:xfrm>
            <a:off x="2385650" y="250043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Tokens – raw fragments of parsed document.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C1A3FD8B-C3AD-6F42-058E-F278043D084E}"/>
              </a:ext>
            </a:extLst>
          </p:cNvPr>
          <p:cNvSpPr/>
          <p:nvPr/>
        </p:nvSpPr>
        <p:spPr>
          <a:xfrm>
            <a:off x="2385650" y="395069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Lexemes – normalized token (Days -&gt; day).</a:t>
            </a:r>
          </a:p>
        </p:txBody>
      </p:sp>
    </p:spTree>
    <p:extLst>
      <p:ext uri="{BB962C8B-B14F-4D97-AF65-F5344CB8AC3E}">
        <p14:creationId xmlns:p14="http://schemas.microsoft.com/office/powerpoint/2010/main" val="159036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FADAA-7292-BCE8-FDFE-909EBD88E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4E8442-BAC6-5216-79B0-7450806E8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5C8F4002-5960-12FB-A360-DD295636D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6A5D3A6-4EED-55BE-69A1-EB5F002B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EAE9D-972E-97F9-6324-EE9FD159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48EC269-2847-8D70-EA94-76D764F9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164B9AEF-5BAA-81DE-CE5F-43863354A362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Core Concepts: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956DD17-41DD-0BC5-3D21-2F1B4B504693}"/>
              </a:ext>
            </a:extLst>
          </p:cNvPr>
          <p:cNvSpPr/>
          <p:nvPr/>
        </p:nvSpPr>
        <p:spPr>
          <a:xfrm>
            <a:off x="2385650" y="117282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Document – the context you want to search through.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C3A57C4D-F97E-B694-32B5-0AC87D937023}"/>
              </a:ext>
            </a:extLst>
          </p:cNvPr>
          <p:cNvSpPr/>
          <p:nvPr/>
        </p:nvSpPr>
        <p:spPr>
          <a:xfrm>
            <a:off x="2385650" y="250043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Tokens – raw fragments of parsed document.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8F5F4-5D29-69BA-2FA2-71302E4994CB}"/>
              </a:ext>
            </a:extLst>
          </p:cNvPr>
          <p:cNvSpPr/>
          <p:nvPr/>
        </p:nvSpPr>
        <p:spPr>
          <a:xfrm>
            <a:off x="2385650" y="395069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Lexemes – normalized token (Days -&gt; day).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96DE1CA9-D947-280B-A6F4-ECAF997B0CF1}"/>
              </a:ext>
            </a:extLst>
          </p:cNvPr>
          <p:cNvSpPr/>
          <p:nvPr/>
        </p:nvSpPr>
        <p:spPr>
          <a:xfrm>
            <a:off x="2385650" y="531246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Dictionaries – collection of lexemes.</a:t>
            </a:r>
          </a:p>
        </p:txBody>
      </p:sp>
    </p:spTree>
    <p:extLst>
      <p:ext uri="{BB962C8B-B14F-4D97-AF65-F5344CB8AC3E}">
        <p14:creationId xmlns:p14="http://schemas.microsoft.com/office/powerpoint/2010/main" val="15135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5C2F0-7A6B-3EAF-5FF4-147BD411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D900FE-DC74-7F03-2525-16E77377A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5243FA6-EE30-8DB0-7851-639BFA05EE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8BD91A-6409-FC78-229C-7CB4EF532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EC355-D61C-0BD8-14F8-F151A1F5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975C96E-8FFF-69DD-184E-0BAF4CAE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7FDCD1CB-8967-2630-3BBC-044CDFEE8B0E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C0F5B-B637-8DF5-24B8-C1E3C0C665D5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DB5C9-374E-3080-E7EF-89117E992C1E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DD778-7B3E-4C00-FDC9-7A0521CC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3C034E-F8A1-5A4F-E943-CC553764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10D937B-4B34-AFCB-2115-7AF551A09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E56118-D95E-5BE4-292B-1C5EF172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272E-5883-967F-1C5D-C7BD2A72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A6BA496-4E4F-33C5-17CF-07C099CE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E0886C6E-E3D0-7360-5833-963D9B6E5EF0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53A0B-138F-4AE1-38A1-9DABD3C143F2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37086-3AAE-63F4-7840-F3B49B944409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B055F-7C9F-EA55-ED40-D7AAFFE2A83F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1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102EE-4E30-72A9-9430-E0A22749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DCE2174-AD5C-42B6-3262-D771036E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0B0BF5F2-D2D9-4F56-7D69-625D690418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F59228-5F5E-563F-3FE3-2D548AFAD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AC12F-6491-DEF7-B50D-CA7F2AC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E080118-5679-3EFE-6134-1F6A076B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19704E2F-C36F-8FAA-0F29-C25903EAAABB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F8564-BF68-19FA-D253-D75B8A982A42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AC567-C9F2-3972-4623-4DE225BE90B1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39A0D-2BB5-C307-2B6F-4F62E2A287E3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6C219-BA82-F23B-4F58-2D3CE0B87757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31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4EDA3-74FE-9D86-A318-CA826DCA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73685F6-CA49-1781-AB94-5E640BDFD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A050C922-6D91-78BD-C654-C7E45F8602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05E903-70D2-8711-A9EF-95E4F70B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98BFC-6920-CFBC-4672-9C02143D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ED6087A-B4A0-4AB4-2C5F-7E7ABA8E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E5E24428-43AA-D3B6-6C16-E3C0C1522650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60F37-5D7F-63D0-016F-F860C8AE3AA4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B09C2-B685-70D8-54FC-608224A46D38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C07FE-CB05-C5C8-E910-FAB801A8F218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131B1-465A-39FB-A498-79C2E4ED4DDB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4EAD7-E2E1-433E-93C5-FC9830DBEDD1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4B363C-07DC-B48D-4E45-F3C4075E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4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9289E-9397-FF3D-C3F1-892A8855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FC5CD00-B55F-A72D-B4C6-B0E96CB77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76509A4-B4A1-9DB1-091B-DEB2F4BBF0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922513-56CB-FCE5-7C79-FE517CF62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9699-28CB-A5DB-F31A-2DC0A7D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870123A7-823B-6983-171D-7BAA5424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5B3C6CF7-8E82-51E0-4D96-421BAD974F87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C1798-5BE0-EC2C-4A0D-2CC2493EE505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BEA0C-7185-0A98-1866-03C6CA2F1C2D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2A813-3004-B277-EE4C-98B34BEBACAD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4B84A-4297-C31C-5B48-F17C84CF01D7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3F9EF-FDA1-8BA0-9637-71150E38E835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412861-6982-E586-3629-963BED45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22098-FED7-AD95-2C0E-1B7EA0AB2B0A}"/>
              </a:ext>
            </a:extLst>
          </p:cNvPr>
          <p:cNvSpPr txBox="1"/>
          <p:nvPr/>
        </p:nvSpPr>
        <p:spPr>
          <a:xfrm>
            <a:off x="7917903" y="2767525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  <a:lumOff val="25000"/>
                  </a:schemeClr>
                </a:solidFill>
              </a:rPr>
              <a:t>to_tsquery</a:t>
            </a:r>
            <a:r>
              <a:rPr lang="de-DE"/>
              <a:t>(</a:t>
            </a:r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'jumping'</a:t>
            </a:r>
            <a:r>
              <a:rPr lang="de-DE"/>
              <a:t>);</a:t>
            </a:r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467753-402F-6475-6665-FD7B5581E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32" y="3240252"/>
            <a:ext cx="23145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8D5A5-8D7E-C50D-A16F-AE81F6F1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158B14-F345-91CA-E182-BDE7C491C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B9DAB48-C8A8-C0C9-9377-4E07D48716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8CCDD8-8614-35A2-F8CB-9DB5DAEEB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C9830-C964-C120-7218-7592F5E7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BAB70AF-7EAC-D739-004C-D47240FB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D47258C8-D7EE-DECE-62A3-E76F14AD9F3B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7D379-C3AD-34F5-0F5F-F4BBB9E31DB8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E9600-ED41-37C8-3752-CE262B1A4E38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E7E46-531C-A2B3-9620-BF62FC53EA40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D16F7-DC26-3875-B787-B1391EEF702B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4563F-2F84-8AC2-9D43-8828610B42D1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CD2B46-77E1-3773-B1DD-3054B1372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74927-28B7-C683-71E6-E8DCC3714FB7}"/>
              </a:ext>
            </a:extLst>
          </p:cNvPr>
          <p:cNvSpPr txBox="1"/>
          <p:nvPr/>
        </p:nvSpPr>
        <p:spPr>
          <a:xfrm>
            <a:off x="7917903" y="2767525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  <a:lumOff val="25000"/>
                  </a:schemeClr>
                </a:solidFill>
              </a:rPr>
              <a:t>to_tsquery</a:t>
            </a:r>
            <a:r>
              <a:rPr lang="de-DE"/>
              <a:t>(</a:t>
            </a:r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'jumping'</a:t>
            </a:r>
            <a:r>
              <a:rPr lang="de-DE"/>
              <a:t>);</a:t>
            </a:r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EB5B541-325B-F368-8F48-06C6257B7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32" y="3240252"/>
            <a:ext cx="2314575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A76B28-0F18-B3AB-4D86-41FB07DD4219}"/>
              </a:ext>
            </a:extLst>
          </p:cNvPr>
          <p:cNvSpPr txBox="1"/>
          <p:nvPr/>
        </p:nvSpPr>
        <p:spPr>
          <a:xfrm>
            <a:off x="215105" y="4192920"/>
            <a:ext cx="335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 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‘jumps’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‘jumped’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‘jumping’</a:t>
            </a:r>
            <a:r>
              <a:rPr lang="en-GB"/>
              <a:t>),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636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DFCA4-BCAD-0EB2-BBDD-DC372794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D5F697-8A6D-BFAC-C1B1-F62F3ADB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0AA57-60A5-414E-6393-B4B24B50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651" y="21817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36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The task has been prepared by </a:t>
            </a:r>
            <a:br>
              <a:rPr lang="en-US" sz="36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Yevhen </a:t>
            </a:r>
            <a:r>
              <a:rPr lang="en-US" sz="3600" b="1" err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Yermolenko</a:t>
            </a:r>
            <a:endParaRPr lang="en-US" sz="3600" b="1">
              <a:gradFill flip="none" rotWithShape="1">
                <a:gsLst>
                  <a:gs pos="7000">
                    <a:schemeClr val="tx2">
                      <a:lumMod val="50000"/>
                      <a:lumOff val="50000"/>
                    </a:schemeClr>
                  </a:gs>
                  <a:gs pos="35000">
                    <a:schemeClr val="accent5">
                      <a:lumMod val="60000"/>
                      <a:lumOff val="40000"/>
                    </a:schemeClr>
                  </a:gs>
                  <a:gs pos="76000">
                    <a:srgbClr val="0070C0"/>
                  </a:gs>
                  <a:gs pos="97000">
                    <a:schemeClr val="tx2">
                      <a:lumMod val="75000"/>
                      <a:lumOff val="2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841E63-0C43-71C5-9CD2-6DFFF6BBC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C622A-752F-7FFC-4593-3AADF69C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7" r="23103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8" name="!!plus graphic">
            <a:extLst>
              <a:ext uri="{FF2B5EF4-FFF2-40B4-BE49-F238E27FC236}">
                <a16:creationId xmlns:a16="http://schemas.microsoft.com/office/drawing/2014/main" id="{E47F3979-F735-C7BE-97EB-6D8FBA976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BE3CCEBA-CE60-B811-161A-8F62528A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dot graphic">
            <a:extLst>
              <a:ext uri="{FF2B5EF4-FFF2-40B4-BE49-F238E27FC236}">
                <a16:creationId xmlns:a16="http://schemas.microsoft.com/office/drawing/2014/main" id="{99F26455-4242-12DB-E627-A8B9D700A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4737EA1E-EDC9-FFA2-5147-5F255B58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204D9AF-D97A-E2FF-4B59-B048E240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1" name="Рисунок 10" descr="Зображення, що містить просто неба, одежа, особа, неб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D5F7EB7-3F19-7A0E-7DFE-256BC666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59" t="12950" r="22478" b="42297"/>
          <a:stretch/>
        </p:blipFill>
        <p:spPr>
          <a:xfrm>
            <a:off x="304014" y="488270"/>
            <a:ext cx="5943593" cy="57421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431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070C2-AB06-98D7-445B-232FE764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6F919C-E42E-142D-AC72-BED765095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B0AEE78-968F-B194-7ED1-F3054670A0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C65265-B821-AB53-9CF0-3DCB4EF7B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495A1-81DA-E391-B050-7803CFA2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229A319-4DAF-A0DA-6624-3C78304C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9B3F9721-6F7D-40D9-3450-FBF6779684BB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99A30-0E4C-EC08-E5E4-9ECE6719C96F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022AB-D32C-7E0E-36AB-CDCF6A731A9E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AB927-A185-E7D8-093E-304D41224B24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AE8AF-5118-F371-5424-A060A758662A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C4AF6-F9BB-3074-1AEB-9FA22D59E439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06D635-8B6B-6878-3813-320B8460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055D8-A8F0-04E8-8193-C60F45B45C26}"/>
              </a:ext>
            </a:extLst>
          </p:cNvPr>
          <p:cNvSpPr txBox="1"/>
          <p:nvPr/>
        </p:nvSpPr>
        <p:spPr>
          <a:xfrm>
            <a:off x="7917903" y="2767525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  <a:lumOff val="25000"/>
                  </a:schemeClr>
                </a:solidFill>
              </a:rPr>
              <a:t>to_tsquery</a:t>
            </a:r>
            <a:r>
              <a:rPr lang="de-DE"/>
              <a:t>(</a:t>
            </a:r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'jumping'</a:t>
            </a:r>
            <a:r>
              <a:rPr lang="de-DE"/>
              <a:t>);</a:t>
            </a:r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1112AD-192E-9184-BF9B-2F2A96FB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32" y="3240252"/>
            <a:ext cx="2314575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911440-F588-E63F-9298-8493C30943BD}"/>
              </a:ext>
            </a:extLst>
          </p:cNvPr>
          <p:cNvSpPr txBox="1"/>
          <p:nvPr/>
        </p:nvSpPr>
        <p:spPr>
          <a:xfrm>
            <a:off x="215105" y="4192920"/>
            <a:ext cx="335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 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‘jumps’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‘jumped’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‘jumping’</a:t>
            </a:r>
            <a:r>
              <a:rPr lang="en-GB"/>
              <a:t>),</a:t>
            </a:r>
            <a:endParaRPr lang="uk-U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D8E11D-83CD-7FAB-AF7A-CB8B3466F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22" y="5474683"/>
            <a:ext cx="6356691" cy="55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D8F51-D8D7-246B-1ED1-7D51C368C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C7B326-E513-3969-621F-15E5F4E97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5BD999E7-CA78-CFB4-FFC5-11C6D65C65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EC3324-AC97-FA4E-8D4D-8AAE7BB5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40A50-0CF4-889F-4870-7262D647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3EAD12B-3724-EF7A-BC7B-6569FEF5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66F7F94D-D06C-9A7A-672F-C603BE3A192F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9D861-C4E1-BEB1-E54E-DEAD2BD53F10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AA78A-AF0B-7018-57AE-9FDCC5C9AE77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B79D0-2EB1-0E6F-218B-C3B31B6D1837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63FDA-C4EA-912F-502A-549B0415ED41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B5F5B-B59D-78FD-909D-D1AC5ABC7241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47583-049B-45E9-0108-7E00A01A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E0BD70-BE42-8B75-1DB1-ACCF83282BE3}"/>
              </a:ext>
            </a:extLst>
          </p:cNvPr>
          <p:cNvSpPr txBox="1"/>
          <p:nvPr/>
        </p:nvSpPr>
        <p:spPr>
          <a:xfrm>
            <a:off x="7917903" y="2767525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  <a:lumOff val="25000"/>
                  </a:schemeClr>
                </a:solidFill>
              </a:rPr>
              <a:t>to_tsquery</a:t>
            </a:r>
            <a:r>
              <a:rPr lang="de-DE"/>
              <a:t>(</a:t>
            </a:r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'jumping'</a:t>
            </a:r>
            <a:r>
              <a:rPr lang="de-DE"/>
              <a:t>);</a:t>
            </a:r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8263F5-B00A-E7DD-73A6-35BBCB543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32" y="3240252"/>
            <a:ext cx="2314575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426CC5-516C-80B6-3ADF-42316C1DD636}"/>
              </a:ext>
            </a:extLst>
          </p:cNvPr>
          <p:cNvSpPr txBox="1"/>
          <p:nvPr/>
        </p:nvSpPr>
        <p:spPr>
          <a:xfrm>
            <a:off x="215105" y="4192920"/>
            <a:ext cx="335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 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‘jumps’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‘jumped’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‘jumping’</a:t>
            </a:r>
            <a:r>
              <a:rPr lang="en-GB"/>
              <a:t>),</a:t>
            </a:r>
            <a:endParaRPr lang="uk-U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32CA19-C4DC-70BB-2AA4-27A017232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22" y="5474683"/>
            <a:ext cx="6356691" cy="555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5F3A23-5980-A88B-1920-4C34259F8FF7}"/>
              </a:ext>
            </a:extLst>
          </p:cNvPr>
          <p:cNvSpPr txBox="1"/>
          <p:nvPr/>
        </p:nvSpPr>
        <p:spPr>
          <a:xfrm>
            <a:off x="7991032" y="4192920"/>
            <a:ext cx="3129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Include Boolean, negation, group operators &amp; | ! – ()</a:t>
            </a:r>
          </a:p>
          <a:p>
            <a:endParaRPr lang="uk-UA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7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0C2BC-AADD-F0CF-E4EB-F95783CC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48507A-C0C4-0D90-1B8E-6BB34B42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CFFD7EF-5C91-95A7-7EA8-CD3B4CC923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1CCDAF-8F27-4CBF-E3F6-1FC30C81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CA84-AEE5-8567-7B3C-D79C24AD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0F1ADAB-26AD-28D6-5C34-8B47C4C4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E081F5FA-0386-0211-0675-A28E5571425C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Data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4938-99DD-E8BE-C1CB-FBEF67BDB734}"/>
              </a:ext>
            </a:extLst>
          </p:cNvPr>
          <p:cNvSpPr txBox="1"/>
          <p:nvPr/>
        </p:nvSpPr>
        <p:spPr>
          <a:xfrm>
            <a:off x="2792885" y="1091380"/>
            <a:ext cx="2788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TSVECTOR</a:t>
            </a:r>
            <a:endParaRPr lang="uk-UA" sz="4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394BD-DCC4-EB98-EE84-9F3730F42E1B}"/>
              </a:ext>
            </a:extLst>
          </p:cNvPr>
          <p:cNvSpPr txBox="1"/>
          <p:nvPr/>
        </p:nvSpPr>
        <p:spPr>
          <a:xfrm>
            <a:off x="7893201" y="1091380"/>
            <a:ext cx="2510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3"/>
                </a:solidFill>
              </a:rPr>
              <a:t>TSQUERY</a:t>
            </a:r>
            <a:endParaRPr lang="uk-UA" sz="440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11FF6-8F72-AD8A-3C83-19D1A5F5AF70}"/>
              </a:ext>
            </a:extLst>
          </p:cNvPr>
          <p:cNvSpPr txBox="1"/>
          <p:nvPr/>
        </p:nvSpPr>
        <p:spPr>
          <a:xfrm>
            <a:off x="2792885" y="1986671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1"/>
                </a:solidFill>
              </a:rPr>
              <a:t>representation of a document </a:t>
            </a:r>
            <a:br>
              <a:rPr lang="en-GB">
                <a:solidFill>
                  <a:schemeClr val="accent1"/>
                </a:solidFill>
              </a:rPr>
            </a:br>
            <a:r>
              <a:rPr lang="en-GB">
                <a:solidFill>
                  <a:schemeClr val="accent1"/>
                </a:solidFill>
              </a:rPr>
              <a:t>optimized for searching</a:t>
            </a:r>
            <a:endParaRPr lang="uk-UA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7640D-0168-7954-A467-DD7E2B5EBB94}"/>
              </a:ext>
            </a:extLst>
          </p:cNvPr>
          <p:cNvSpPr txBox="1"/>
          <p:nvPr/>
        </p:nvSpPr>
        <p:spPr>
          <a:xfrm>
            <a:off x="7917903" y="1986670"/>
            <a:ext cx="3129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representation of a search query</a:t>
            </a:r>
            <a:endParaRPr lang="uk-UA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39CF4-050D-6C03-3E05-AC9A762B4571}"/>
              </a:ext>
            </a:extLst>
          </p:cNvPr>
          <p:cNvSpPr txBox="1"/>
          <p:nvPr/>
        </p:nvSpPr>
        <p:spPr>
          <a:xfrm>
            <a:off x="217784" y="2767525"/>
            <a:ext cx="676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dog.'</a:t>
            </a:r>
            <a:r>
              <a:rPr lang="en-GB"/>
              <a:t>);</a:t>
            </a:r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25622F-A19B-E2F5-EC37-517F3262F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2" y="3268827"/>
            <a:ext cx="5543550" cy="67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77B77F-1B78-622C-AF17-9F80651212F1}"/>
              </a:ext>
            </a:extLst>
          </p:cNvPr>
          <p:cNvSpPr txBox="1"/>
          <p:nvPr/>
        </p:nvSpPr>
        <p:spPr>
          <a:xfrm>
            <a:off x="7917903" y="2767525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de-DE"/>
              <a:t> </a:t>
            </a:r>
            <a:r>
              <a:rPr lang="de-DE">
                <a:solidFill>
                  <a:schemeClr val="tx2">
                    <a:lumMod val="75000"/>
                    <a:lumOff val="25000"/>
                  </a:schemeClr>
                </a:solidFill>
              </a:rPr>
              <a:t>to_tsquery</a:t>
            </a:r>
            <a:r>
              <a:rPr lang="de-DE"/>
              <a:t>(</a:t>
            </a:r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'jumping'</a:t>
            </a:r>
            <a:r>
              <a:rPr lang="de-DE"/>
              <a:t>);</a:t>
            </a:r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BD9FBE-BA72-76A7-B7C4-D00F24897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32" y="3240252"/>
            <a:ext cx="2314575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73E0CC-7A8D-1354-0858-2BBD10516205}"/>
              </a:ext>
            </a:extLst>
          </p:cNvPr>
          <p:cNvSpPr txBox="1"/>
          <p:nvPr/>
        </p:nvSpPr>
        <p:spPr>
          <a:xfrm>
            <a:off x="215105" y="4192920"/>
            <a:ext cx="335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 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‘jumps’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‘jumped’</a:t>
            </a:r>
            <a:r>
              <a:rPr lang="en-GB"/>
              <a:t>),</a:t>
            </a:r>
          </a:p>
          <a:p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	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‘jumping’</a:t>
            </a:r>
            <a:r>
              <a:rPr lang="en-GB"/>
              <a:t>),</a:t>
            </a:r>
            <a:endParaRPr lang="uk-UA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53A77C0-59D7-7619-6442-4258038FF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22" y="5474683"/>
            <a:ext cx="6356691" cy="555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F48CA7-8286-1A49-E447-7599C8441B21}"/>
              </a:ext>
            </a:extLst>
          </p:cNvPr>
          <p:cNvSpPr txBox="1"/>
          <p:nvPr/>
        </p:nvSpPr>
        <p:spPr>
          <a:xfrm>
            <a:off x="7991032" y="4192920"/>
            <a:ext cx="3129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3"/>
                </a:solidFill>
              </a:rPr>
              <a:t>Include Boolean, negation, group operators &amp; | ! – ()</a:t>
            </a:r>
          </a:p>
          <a:p>
            <a:endParaRPr lang="uk-UA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0D079-62A2-0E3E-3B57-87CCBC610EF5}"/>
              </a:ext>
            </a:extLst>
          </p:cNvPr>
          <p:cNvSpPr txBox="1"/>
          <p:nvPr/>
        </p:nvSpPr>
        <p:spPr>
          <a:xfrm>
            <a:off x="7991032" y="5290737"/>
            <a:ext cx="31291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3"/>
                </a:solidFill>
              </a:rPr>
              <a:t>plainto_tsquery </a:t>
            </a:r>
            <a:r>
              <a:rPr lang="en-GB">
                <a:solidFill>
                  <a:schemeClr val="accent3"/>
                </a:solidFill>
              </a:rPr>
              <a:t>transforms the unformatted text to a tsquery value. It doesn’t recognize operators &amp; | ! – ()</a:t>
            </a:r>
          </a:p>
          <a:p>
            <a:endParaRPr lang="uk-UA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7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8546F-9B53-9744-9773-71D2213B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436C52-149E-2D38-FBF0-46A3CEB19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A4F7A010-9008-0DB0-E443-0053FD3052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1CBF1-603B-D690-242F-91318A22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8E06E-554C-30DF-96D2-82C4F42C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F06BCA2-EFD4-C8A9-053D-F9694F41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, знімок екрана, програмне забезпечення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8357B50-AB99-1D3A-1720-0C1901FD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94" y="745293"/>
            <a:ext cx="10430312" cy="58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D775E-0500-1590-23A9-C15CDB8D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615164-6886-9B1E-0234-20BB47AD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64E45CB-9D02-3C67-AF4F-5A2D790959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B74E8D-FD50-4727-3EE5-B03B8DEB6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5D95E-AAE3-9ED2-293A-95BEA20B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3FEB971-D4EB-CF82-3A5B-975724DC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93D0F0AD-5E58-54E0-5E0C-D4328F77D42E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@@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81820B98-8313-D4CA-FC05-EF93DC497036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10874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0E268-2E4C-2181-51DE-894F9A43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F32719F-0D73-90A8-3E33-087F9E6A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F96C249-9FD7-1327-3C9B-8B1845865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EE298B-78EA-E81C-9FB8-888BB228E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01FEF-68A4-B96C-A4ED-73CFAB16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F431EA9B-EB27-AF91-AD5C-701E39F4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0EC4D40F-4AF1-310D-5DF0-314AA89270D0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@@ - evaluates the similarity between the text in a document and query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1219977A-8034-0B00-627D-FA7853EAB1E7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64433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8DE728-8EBA-D78A-1471-E216A059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780D3F0-9C82-A37C-1449-B47CEF297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4C16586-6AA9-0BFC-7372-82EF43BC17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A14379-6BDF-5C67-C072-26F020DE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9DE40-754F-3984-EFD0-A1010F07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34D3559-54FC-90AD-49C5-0DFED282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CA129206-B396-FD29-6339-928605E658F6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@@ - evaluates the similarity between the text in a document and query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F731B88-4D29-A7A6-E3DC-6B7BD084AE45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Operators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680494C-71FE-0B88-615F-3BCCF318A0DB}"/>
              </a:ext>
            </a:extLst>
          </p:cNvPr>
          <p:cNvSpPr/>
          <p:nvPr/>
        </p:nvSpPr>
        <p:spPr>
          <a:xfrm>
            <a:off x="2998484" y="24784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tsvector @@ tsquery  -&gt;  true/false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97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78AEE-DC63-E1FD-6B5C-6BB1FB5F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66EA6-6F92-86D7-3D2D-0EBCB6B03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F69B25A-FE93-A705-80FE-444177B255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25123-6C6D-B953-4D22-CEE64105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5F202-5627-0795-41B8-8AC74958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F544663-CA27-7615-FE05-28063E4F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81504473-A31B-462E-4FC9-8ED4CCD66815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@@ - evaluates the similarity between the text in a document and query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389F630-4182-5D1E-6041-379F69AC7E64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Operators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809C7277-8253-21E3-5AB1-FEA6E41AFB56}"/>
              </a:ext>
            </a:extLst>
          </p:cNvPr>
          <p:cNvSpPr/>
          <p:nvPr/>
        </p:nvSpPr>
        <p:spPr>
          <a:xfrm>
            <a:off x="2998484" y="24784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tsvector @@ tsquery  -&gt;  true/false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B3A96-A015-DF0C-FA7D-0625BE56711C}"/>
              </a:ext>
            </a:extLst>
          </p:cNvPr>
          <p:cNvSpPr txBox="1"/>
          <p:nvPr/>
        </p:nvSpPr>
        <p:spPr>
          <a:xfrm>
            <a:off x="2998484" y="3624486"/>
            <a:ext cx="669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dog.’</a:t>
            </a:r>
            <a:r>
              <a:rPr lang="en-GB"/>
              <a:t>)</a:t>
            </a:r>
          </a:p>
          <a:p>
            <a:r>
              <a:rPr lang="en-GB"/>
              <a:t>	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@@ to_tsquery</a:t>
            </a:r>
            <a:r>
              <a:rPr lang="en-GB"/>
              <a:t>(</a:t>
            </a:r>
            <a:r>
              <a:rPr lang="en-GB">
                <a:solidFill>
                  <a:schemeClr val="accent6"/>
                </a:solidFill>
              </a:rPr>
              <a:t>‘jumping’) </a:t>
            </a:r>
            <a:r>
              <a:rPr lang="en-GB"/>
              <a:t>result;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495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B498B4-5288-B4FA-F477-E21E6DBC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E55811-5B91-87CD-E4DC-581665A0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42BB3BD-A4F7-B5AB-B48A-44BE44C7E2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1557AA-1CE9-9DF6-A687-338F7EEB4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46C83-E5C3-F48E-E1E8-5549DCF6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B51B584-EB09-30C3-1BDB-A7D91894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FD53E137-26E1-67D2-933F-DCC0CD0FA29B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@@ - evaluates the similarity between the text in a document and query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93DFA9B6-C9F0-88CD-9BC0-B8FDA5324E6E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Operators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78E7E696-676A-E9B4-E780-A67A78863292}"/>
              </a:ext>
            </a:extLst>
          </p:cNvPr>
          <p:cNvSpPr/>
          <p:nvPr/>
        </p:nvSpPr>
        <p:spPr>
          <a:xfrm>
            <a:off x="2998484" y="24784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tsvector @@ tsquery  -&gt;  true/false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2EBE1-3565-A6B9-81D1-9B83598FBAA4}"/>
              </a:ext>
            </a:extLst>
          </p:cNvPr>
          <p:cNvSpPr txBox="1"/>
          <p:nvPr/>
        </p:nvSpPr>
        <p:spPr>
          <a:xfrm>
            <a:off x="2973194" y="3624486"/>
            <a:ext cx="669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SELECT</a:t>
            </a:r>
            <a:r>
              <a:rPr lang="en-GB"/>
              <a:t> 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to_tsvector</a:t>
            </a:r>
            <a:r>
              <a:rPr lang="en-GB"/>
              <a:t>(</a:t>
            </a:r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'The quick brown fox jumps over the lazy dog.’</a:t>
            </a:r>
            <a:r>
              <a:rPr lang="en-GB"/>
              <a:t>)</a:t>
            </a:r>
          </a:p>
          <a:p>
            <a:r>
              <a:rPr lang="en-GB"/>
              <a:t>	</a:t>
            </a:r>
            <a:r>
              <a:rPr lang="en-GB">
                <a:solidFill>
                  <a:schemeClr val="tx2">
                    <a:lumMod val="75000"/>
                    <a:lumOff val="25000"/>
                  </a:schemeClr>
                </a:solidFill>
              </a:rPr>
              <a:t>@@ to_tsquery</a:t>
            </a:r>
            <a:r>
              <a:rPr lang="en-GB"/>
              <a:t>(</a:t>
            </a:r>
            <a:r>
              <a:rPr lang="en-GB">
                <a:solidFill>
                  <a:schemeClr val="accent6"/>
                </a:solidFill>
              </a:rPr>
              <a:t>‘jumping’) </a:t>
            </a:r>
            <a:r>
              <a:rPr lang="en-GB"/>
              <a:t>result;</a:t>
            </a:r>
            <a:endParaRPr lang="uk-UA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19FF6C-4765-5FD6-C8D0-153EB2BD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84" y="4676314"/>
            <a:ext cx="1914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34CDA-90A7-BEBC-B98C-5C054D89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7C8FC4-83C3-4633-4617-C8707DDD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0C97536-C8E7-8618-09EB-EB15F46A5F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CA413B-E67D-E9D5-608A-110541811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3787B-00DE-5DDB-88F7-6350EA57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A882690-3E78-DA68-21C2-63061709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9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911A8-C808-527C-EB73-1C3712C01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6752C5C-BE0A-1499-128D-AB84AE0B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FE4A4-106B-8AE3-B956-86A6B9A9C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661" y="1346200"/>
            <a:ext cx="6482746" cy="3284538"/>
          </a:xfrm>
        </p:spPr>
        <p:txBody>
          <a:bodyPr anchor="b">
            <a:normAutofit/>
          </a:bodyPr>
          <a:lstStyle/>
          <a:p>
            <a:pPr algn="l"/>
            <a:r>
              <a:rPr lang="en-US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 Text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2D637-DEDF-8850-FA29-B10D87755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661" y="4630738"/>
            <a:ext cx="6099502" cy="1150937"/>
          </a:xfrm>
        </p:spPr>
        <p:txBody>
          <a:bodyPr anchor="t">
            <a:normAutofit/>
          </a:bodyPr>
          <a:lstStyle/>
          <a:p>
            <a:pPr algn="l"/>
            <a:r>
              <a:rPr lang="en-US" i="1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9000">
                      <a:schemeClr val="accent5">
                        <a:lumMod val="60000"/>
                        <a:lumOff val="40000"/>
                      </a:schemeClr>
                    </a:gs>
                    <a:gs pos="78000">
                      <a:schemeClr val="tx2">
                        <a:lumMod val="50000"/>
                        <a:lumOff val="50000"/>
                      </a:schemeClr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&lt;Let’s explore PostgreSQL Full Text Search&gt;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3055E24-B739-EAF0-B9AB-E6A7AFAC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3D16367-D309-2D00-B2B8-2745F8CEC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33782-24F0-9E75-9462-879057FE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9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A52969B-E92E-A546-EBBC-BF9192D91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6D7CA9E-3018-505A-C0C5-820C2D27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5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23602-7218-9039-A062-2E1768DFD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EAB265-9EA9-06CD-D33C-6D10E2A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129DF47-3526-2426-4660-BE739E2C54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3632F4-6DD8-56A6-F19B-59B0E937F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E1CC-B12E-C7E9-0FEE-259D8B67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8E0CCD5E-7228-9404-A512-98E57E60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527CAD0B-C5C1-84B1-2BE6-7193DF4A2CED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C932-7FAE-C2BB-64A4-185447F93F41}"/>
              </a:ext>
            </a:extLst>
          </p:cNvPr>
          <p:cNvSpPr txBox="1"/>
          <p:nvPr/>
        </p:nvSpPr>
        <p:spPr>
          <a:xfrm>
            <a:off x="2509723" y="912441"/>
            <a:ext cx="7823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</a:rPr>
              <a:t>CREATE TABLE </a:t>
            </a:r>
            <a:r>
              <a:rPr lang="en-GB" sz="2000">
                <a:solidFill>
                  <a:schemeClr val="accent6"/>
                </a:solidFill>
              </a:rPr>
              <a:t>posts</a:t>
            </a:r>
            <a:r>
              <a:rPr lang="en-GB" sz="2000">
                <a:solidFill>
                  <a:schemeClr val="accent1"/>
                </a:solidFill>
              </a:rPr>
              <a:t>(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id</a:t>
            </a:r>
            <a:r>
              <a:rPr lang="en-GB" sz="2000">
                <a:solidFill>
                  <a:schemeClr val="accent1"/>
                </a:solidFill>
              </a:rPr>
              <a:t> SERIAL PRIMARY KEY,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title</a:t>
            </a:r>
            <a:r>
              <a:rPr lang="en-GB" sz="2000">
                <a:solidFill>
                  <a:schemeClr val="accent1"/>
                </a:solidFill>
              </a:rPr>
              <a:t> TEXT NOT NULL,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</a:t>
            </a:r>
            <a:r>
              <a:rPr lang="en-GB" sz="2000">
                <a:solidFill>
                  <a:schemeClr val="accent1"/>
                </a:solidFill>
              </a:rPr>
              <a:t> TEXT,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body_search</a:t>
            </a:r>
            <a:r>
              <a:rPr lang="en-GB" sz="2000">
                <a:solidFill>
                  <a:schemeClr val="accent1"/>
                </a:solidFill>
              </a:rPr>
              <a:t> TSVECTOR</a:t>
            </a:r>
          </a:p>
          <a:p>
            <a:r>
              <a:rPr lang="en-GB" sz="2000">
                <a:solidFill>
                  <a:schemeClr val="accent1"/>
                </a:solidFill>
              </a:rPr>
              <a:t>      GENERATED ALWAYS AS (</a:t>
            </a:r>
            <a:r>
              <a:rPr lang="en-GB" sz="2000">
                <a:solidFill>
                  <a:schemeClr val="accent2"/>
                </a:solidFill>
              </a:rPr>
              <a:t>to_tsvector</a:t>
            </a:r>
            <a:r>
              <a:rPr lang="en-GB" sz="2000">
                <a:solidFill>
                  <a:schemeClr val="accent1"/>
                </a:solidFill>
              </a:rPr>
              <a:t>(</a:t>
            </a:r>
            <a:r>
              <a:rPr lang="en-GB" sz="2000">
                <a:solidFill>
                  <a:schemeClr val="accent6"/>
                </a:solidFill>
              </a:rPr>
              <a:t>'english'</a:t>
            </a:r>
            <a:r>
              <a:rPr lang="en-GB" sz="2000">
                <a:solidFill>
                  <a:schemeClr val="accent1"/>
                </a:solidFill>
              </a:rPr>
              <a:t>,body)) STORED</a:t>
            </a:r>
          </a:p>
          <a:p>
            <a:r>
              <a:rPr lang="en-GB" sz="2000">
                <a:solidFill>
                  <a:schemeClr val="accent1"/>
                </a:solidFill>
              </a:rPr>
              <a:t>);</a:t>
            </a:r>
            <a:endParaRPr lang="uk-UA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80280-0C5B-E954-6C09-4403BF7F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8E92FB-D647-F867-01A1-96034A503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1F824DE-5DCC-D6B6-51A6-09F5BD09F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11B471-7FFD-44E8-DE49-6E0C1DD15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FE7B9-E298-ABF9-9FC5-8A5111D5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DB98809-B4F8-0E96-C49B-D42505A0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6249E68C-34A0-A820-BAD9-2721DFB12281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B9CB5-06ED-DC00-0288-798A7B3131E9}"/>
              </a:ext>
            </a:extLst>
          </p:cNvPr>
          <p:cNvSpPr txBox="1"/>
          <p:nvPr/>
        </p:nvSpPr>
        <p:spPr>
          <a:xfrm>
            <a:off x="2509723" y="912441"/>
            <a:ext cx="7823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</a:rPr>
              <a:t>CREATE TABLE </a:t>
            </a:r>
            <a:r>
              <a:rPr lang="en-GB" sz="2000">
                <a:solidFill>
                  <a:schemeClr val="accent6"/>
                </a:solidFill>
              </a:rPr>
              <a:t>posts</a:t>
            </a:r>
            <a:r>
              <a:rPr lang="en-GB" sz="2000">
                <a:solidFill>
                  <a:schemeClr val="accent1"/>
                </a:solidFill>
              </a:rPr>
              <a:t>(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id</a:t>
            </a:r>
            <a:r>
              <a:rPr lang="en-GB" sz="2000">
                <a:solidFill>
                  <a:schemeClr val="accent1"/>
                </a:solidFill>
              </a:rPr>
              <a:t> SERIAL PRIMARY KEY,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title</a:t>
            </a:r>
            <a:r>
              <a:rPr lang="en-GB" sz="2000">
                <a:solidFill>
                  <a:schemeClr val="accent1"/>
                </a:solidFill>
              </a:rPr>
              <a:t> TEXT NOT NULL,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</a:t>
            </a:r>
            <a:r>
              <a:rPr lang="en-GB" sz="2000">
                <a:solidFill>
                  <a:schemeClr val="accent1"/>
                </a:solidFill>
              </a:rPr>
              <a:t> TEXT,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body_search</a:t>
            </a:r>
            <a:r>
              <a:rPr lang="en-GB" sz="2000">
                <a:solidFill>
                  <a:schemeClr val="accent1"/>
                </a:solidFill>
              </a:rPr>
              <a:t> TSVECTOR</a:t>
            </a:r>
          </a:p>
          <a:p>
            <a:r>
              <a:rPr lang="en-GB" sz="2000">
                <a:solidFill>
                  <a:schemeClr val="accent1"/>
                </a:solidFill>
              </a:rPr>
              <a:t>      GENERATED ALWAYS AS (</a:t>
            </a:r>
            <a:r>
              <a:rPr lang="en-GB" sz="2000">
                <a:solidFill>
                  <a:schemeClr val="accent2"/>
                </a:solidFill>
              </a:rPr>
              <a:t>to_tsvector</a:t>
            </a:r>
            <a:r>
              <a:rPr lang="en-GB" sz="2000">
                <a:solidFill>
                  <a:schemeClr val="accent1"/>
                </a:solidFill>
              </a:rPr>
              <a:t>(</a:t>
            </a:r>
            <a:r>
              <a:rPr lang="en-GB" sz="2000">
                <a:solidFill>
                  <a:schemeClr val="accent6"/>
                </a:solidFill>
              </a:rPr>
              <a:t>'english'</a:t>
            </a:r>
            <a:r>
              <a:rPr lang="en-GB" sz="2000">
                <a:solidFill>
                  <a:schemeClr val="accent1"/>
                </a:solidFill>
              </a:rPr>
              <a:t>,body)) STORED</a:t>
            </a:r>
          </a:p>
          <a:p>
            <a:r>
              <a:rPr lang="en-GB" sz="2000">
                <a:solidFill>
                  <a:schemeClr val="accent1"/>
                </a:solidFill>
              </a:rPr>
              <a:t>);</a:t>
            </a:r>
            <a:endParaRPr lang="uk-UA" sz="20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0BB9F-75E2-30C5-18C6-DE167853EED2}"/>
              </a:ext>
            </a:extLst>
          </p:cNvPr>
          <p:cNvSpPr txBox="1"/>
          <p:nvPr/>
        </p:nvSpPr>
        <p:spPr>
          <a:xfrm>
            <a:off x="2522357" y="3429000"/>
            <a:ext cx="8193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/>
                </a:solidFill>
              </a:rPr>
              <a:t>INSERT INTO</a:t>
            </a:r>
            <a:r>
              <a:rPr lang="de-DE"/>
              <a:t> </a:t>
            </a:r>
            <a:r>
              <a:rPr lang="de-DE">
                <a:solidFill>
                  <a:schemeClr val="accent6"/>
                </a:solidFill>
              </a:rPr>
              <a:t>posts</a:t>
            </a:r>
            <a:r>
              <a:rPr lang="de-DE"/>
              <a:t>(</a:t>
            </a:r>
            <a:r>
              <a:rPr lang="de-DE">
                <a:solidFill>
                  <a:schemeClr val="accent1"/>
                </a:solidFill>
              </a:rPr>
              <a:t>title, body</a:t>
            </a:r>
            <a:r>
              <a:rPr lang="de-DE"/>
              <a:t>)</a:t>
            </a:r>
          </a:p>
          <a:p>
            <a:r>
              <a:rPr lang="de-DE">
                <a:solidFill>
                  <a:schemeClr val="accent2"/>
                </a:solidFill>
              </a:rPr>
              <a:t>VALUES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'Introduction to PostgreSQL', 'This is an introductory post about PostgreSQL...'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'Advanced PostgresSQL Techniques', 'In this post, we delve into advanced…'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'PostgreSQL Optimization Strategies', 'This post explores various...'</a:t>
            </a:r>
            <a:r>
              <a:rPr lang="de-DE"/>
              <a:t>);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4383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7D6B6-3F39-AA8C-A921-3C58898A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F8D124-8485-6390-51F5-81F1AA8B9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0F0A0B2-77DF-8826-ECC8-9037731BB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D65679-8B8B-FE6D-0E7B-F30148F2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F8EAF-5BE0-F1F6-1B71-0CB54D98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1BB3C0D-2633-74FE-6EB9-78930FCF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F40E3E25-9E17-72F6-8CEA-3445050E6A82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4236-5CDC-334F-9031-3F3B2791BE9D}"/>
              </a:ext>
            </a:extLst>
          </p:cNvPr>
          <p:cNvSpPr txBox="1"/>
          <p:nvPr/>
        </p:nvSpPr>
        <p:spPr>
          <a:xfrm>
            <a:off x="2509723" y="912441"/>
            <a:ext cx="7823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</a:rPr>
              <a:t>CREATE TABLE </a:t>
            </a:r>
            <a:r>
              <a:rPr lang="en-GB" sz="2000">
                <a:solidFill>
                  <a:schemeClr val="accent6"/>
                </a:solidFill>
              </a:rPr>
              <a:t>posts</a:t>
            </a:r>
            <a:r>
              <a:rPr lang="en-GB" sz="2000">
                <a:solidFill>
                  <a:schemeClr val="accent1"/>
                </a:solidFill>
              </a:rPr>
              <a:t>(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id</a:t>
            </a:r>
            <a:r>
              <a:rPr lang="en-GB" sz="2000">
                <a:solidFill>
                  <a:schemeClr val="accent1"/>
                </a:solidFill>
              </a:rPr>
              <a:t> SERIAL PRIMARY KEY,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title</a:t>
            </a:r>
            <a:r>
              <a:rPr lang="en-GB" sz="2000">
                <a:solidFill>
                  <a:schemeClr val="accent1"/>
                </a:solidFill>
              </a:rPr>
              <a:t> TEXT NOT NULL,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</a:t>
            </a:r>
            <a:r>
              <a:rPr lang="en-GB" sz="2000">
                <a:solidFill>
                  <a:schemeClr val="accent1"/>
                </a:solidFill>
              </a:rPr>
              <a:t> TEXT,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body_search</a:t>
            </a:r>
            <a:r>
              <a:rPr lang="en-GB" sz="2000">
                <a:solidFill>
                  <a:schemeClr val="accent1"/>
                </a:solidFill>
              </a:rPr>
              <a:t> TSVECTOR</a:t>
            </a:r>
          </a:p>
          <a:p>
            <a:r>
              <a:rPr lang="en-GB" sz="2000">
                <a:solidFill>
                  <a:schemeClr val="accent1"/>
                </a:solidFill>
              </a:rPr>
              <a:t>      GENERATED ALWAYS AS (</a:t>
            </a:r>
            <a:r>
              <a:rPr lang="en-GB" sz="2000">
                <a:solidFill>
                  <a:schemeClr val="accent2"/>
                </a:solidFill>
              </a:rPr>
              <a:t>to_tsvector</a:t>
            </a:r>
            <a:r>
              <a:rPr lang="en-GB" sz="2000">
                <a:solidFill>
                  <a:schemeClr val="accent1"/>
                </a:solidFill>
              </a:rPr>
              <a:t>(</a:t>
            </a:r>
            <a:r>
              <a:rPr lang="en-GB" sz="2000">
                <a:solidFill>
                  <a:schemeClr val="accent6"/>
                </a:solidFill>
              </a:rPr>
              <a:t>'english'</a:t>
            </a:r>
            <a:r>
              <a:rPr lang="en-GB" sz="2000">
                <a:solidFill>
                  <a:schemeClr val="accent1"/>
                </a:solidFill>
              </a:rPr>
              <a:t>,body)) STORED</a:t>
            </a:r>
          </a:p>
          <a:p>
            <a:r>
              <a:rPr lang="en-GB" sz="2000">
                <a:solidFill>
                  <a:schemeClr val="accent1"/>
                </a:solidFill>
              </a:rPr>
              <a:t>);</a:t>
            </a:r>
            <a:endParaRPr lang="uk-UA" sz="20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438C2-1BDE-6572-0641-C7EF255E4740}"/>
              </a:ext>
            </a:extLst>
          </p:cNvPr>
          <p:cNvSpPr txBox="1"/>
          <p:nvPr/>
        </p:nvSpPr>
        <p:spPr>
          <a:xfrm>
            <a:off x="2522357" y="3429000"/>
            <a:ext cx="8193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/>
                </a:solidFill>
              </a:rPr>
              <a:t>INSERT INTO</a:t>
            </a:r>
            <a:r>
              <a:rPr lang="de-DE"/>
              <a:t> </a:t>
            </a:r>
            <a:r>
              <a:rPr lang="de-DE">
                <a:solidFill>
                  <a:schemeClr val="accent6"/>
                </a:solidFill>
              </a:rPr>
              <a:t>posts</a:t>
            </a:r>
            <a:r>
              <a:rPr lang="de-DE"/>
              <a:t>(</a:t>
            </a:r>
            <a:r>
              <a:rPr lang="de-DE">
                <a:solidFill>
                  <a:schemeClr val="accent1"/>
                </a:solidFill>
              </a:rPr>
              <a:t>title, body</a:t>
            </a:r>
            <a:r>
              <a:rPr lang="de-DE"/>
              <a:t>)</a:t>
            </a:r>
          </a:p>
          <a:p>
            <a:r>
              <a:rPr lang="de-DE">
                <a:solidFill>
                  <a:schemeClr val="accent2"/>
                </a:solidFill>
              </a:rPr>
              <a:t>VALUES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'Introduction to PostgreSQL', 'This is an introductory post about PostgreSQL...'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'Advanced PostgresSQL Techniques', 'In this post, we delve into advanced…'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'PostgreSQL Optimization Strategies', 'This post explores various...'</a:t>
            </a:r>
            <a:r>
              <a:rPr lang="de-DE"/>
              <a:t>);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8C7A8-4483-F387-F408-549AFAC0B4DE}"/>
              </a:ext>
            </a:extLst>
          </p:cNvPr>
          <p:cNvSpPr txBox="1"/>
          <p:nvPr/>
        </p:nvSpPr>
        <p:spPr>
          <a:xfrm>
            <a:off x="2529750" y="5176118"/>
            <a:ext cx="389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effectLst/>
              </a:rPr>
              <a:t>SELECT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id, body_search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2"/>
                </a:solidFill>
                <a:effectLst/>
              </a:rPr>
              <a:t>FROM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posts;</a:t>
            </a:r>
            <a:endParaRPr lang="uk-UA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1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C6BB6-6DFF-E83E-7836-71E9F476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78CB90-CFA8-F450-6AD9-345366800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83A49FE-02A3-5628-DF6E-6A9A189F47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29A234-7DC9-C434-A853-5AE8C4D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39332-E6F2-17DF-DBB6-37A38A53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AEAB94E-022E-8182-D5DF-9C6E7978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E669196E-A878-9C2E-542D-BA8FB1C658BA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E9D6B-23CC-6D40-3333-0787B9EC0B6A}"/>
              </a:ext>
            </a:extLst>
          </p:cNvPr>
          <p:cNvSpPr txBox="1"/>
          <p:nvPr/>
        </p:nvSpPr>
        <p:spPr>
          <a:xfrm>
            <a:off x="2509723" y="912441"/>
            <a:ext cx="7823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2"/>
                </a:solidFill>
              </a:rPr>
              <a:t>CREATE TABLE </a:t>
            </a:r>
            <a:r>
              <a:rPr lang="en-GB" sz="2000">
                <a:solidFill>
                  <a:schemeClr val="accent6"/>
                </a:solidFill>
              </a:rPr>
              <a:t>posts</a:t>
            </a:r>
            <a:r>
              <a:rPr lang="en-GB" sz="2000">
                <a:solidFill>
                  <a:schemeClr val="accent1"/>
                </a:solidFill>
              </a:rPr>
              <a:t>(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id</a:t>
            </a:r>
            <a:r>
              <a:rPr lang="en-GB" sz="2000">
                <a:solidFill>
                  <a:schemeClr val="accent1"/>
                </a:solidFill>
              </a:rPr>
              <a:t> SERIAL PRIMARY KEY,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title</a:t>
            </a:r>
            <a:r>
              <a:rPr lang="en-GB" sz="2000">
                <a:solidFill>
                  <a:schemeClr val="accent1"/>
                </a:solidFill>
              </a:rPr>
              <a:t> TEXT NOT NULL,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</a:t>
            </a:r>
            <a:r>
              <a:rPr lang="en-GB" sz="2000">
                <a:solidFill>
                  <a:schemeClr val="accent1"/>
                </a:solidFill>
              </a:rPr>
              <a:t> TEXT,</a:t>
            </a:r>
          </a:p>
          <a:p>
            <a:r>
              <a:rPr lang="en-GB" sz="2000">
                <a:solidFill>
                  <a:schemeClr val="accent1"/>
                </a:solidFill>
              </a:rPr>
              <a:t>   </a:t>
            </a:r>
            <a:r>
              <a:rPr lang="en-GB" sz="2000">
                <a:solidFill>
                  <a:schemeClr val="accent2"/>
                </a:solidFill>
              </a:rPr>
              <a:t>body_search</a:t>
            </a:r>
            <a:r>
              <a:rPr lang="en-GB" sz="2000">
                <a:solidFill>
                  <a:schemeClr val="accent1"/>
                </a:solidFill>
              </a:rPr>
              <a:t> TSVECTOR</a:t>
            </a:r>
          </a:p>
          <a:p>
            <a:r>
              <a:rPr lang="en-GB" sz="2000">
                <a:solidFill>
                  <a:schemeClr val="accent1"/>
                </a:solidFill>
              </a:rPr>
              <a:t>      GENERATED ALWAYS AS (</a:t>
            </a:r>
            <a:r>
              <a:rPr lang="en-GB" sz="2000">
                <a:solidFill>
                  <a:schemeClr val="accent2"/>
                </a:solidFill>
              </a:rPr>
              <a:t>to_tsvector</a:t>
            </a:r>
            <a:r>
              <a:rPr lang="en-GB" sz="2000">
                <a:solidFill>
                  <a:schemeClr val="accent1"/>
                </a:solidFill>
              </a:rPr>
              <a:t>(</a:t>
            </a:r>
            <a:r>
              <a:rPr lang="en-GB" sz="2000">
                <a:solidFill>
                  <a:schemeClr val="accent6"/>
                </a:solidFill>
              </a:rPr>
              <a:t>'english'</a:t>
            </a:r>
            <a:r>
              <a:rPr lang="en-GB" sz="2000">
                <a:solidFill>
                  <a:schemeClr val="accent1"/>
                </a:solidFill>
              </a:rPr>
              <a:t>,body)) STORED</a:t>
            </a:r>
          </a:p>
          <a:p>
            <a:r>
              <a:rPr lang="en-GB" sz="2000">
                <a:solidFill>
                  <a:schemeClr val="accent1"/>
                </a:solidFill>
              </a:rPr>
              <a:t>);</a:t>
            </a:r>
            <a:endParaRPr lang="uk-UA" sz="20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3C241-045F-ED29-40C5-AA2154AD8E5A}"/>
              </a:ext>
            </a:extLst>
          </p:cNvPr>
          <p:cNvSpPr txBox="1"/>
          <p:nvPr/>
        </p:nvSpPr>
        <p:spPr>
          <a:xfrm>
            <a:off x="2522357" y="3429000"/>
            <a:ext cx="8193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accent2"/>
                </a:solidFill>
              </a:rPr>
              <a:t>INSERT INTO</a:t>
            </a:r>
            <a:r>
              <a:rPr lang="de-DE"/>
              <a:t> </a:t>
            </a:r>
            <a:r>
              <a:rPr lang="de-DE">
                <a:solidFill>
                  <a:schemeClr val="accent6"/>
                </a:solidFill>
              </a:rPr>
              <a:t>posts</a:t>
            </a:r>
            <a:r>
              <a:rPr lang="de-DE"/>
              <a:t>(</a:t>
            </a:r>
            <a:r>
              <a:rPr lang="de-DE">
                <a:solidFill>
                  <a:schemeClr val="accent1"/>
                </a:solidFill>
              </a:rPr>
              <a:t>title, body</a:t>
            </a:r>
            <a:r>
              <a:rPr lang="de-DE"/>
              <a:t>)</a:t>
            </a:r>
          </a:p>
          <a:p>
            <a:r>
              <a:rPr lang="de-DE">
                <a:solidFill>
                  <a:schemeClr val="accent2"/>
                </a:solidFill>
              </a:rPr>
              <a:t>VALUES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'Introduction to PostgreSQL', 'This is an introductory post about PostgreSQL...'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'Advanced PostgresSQL Techniques', 'In this post, we delve into advanced…'</a:t>
            </a:r>
            <a:r>
              <a:rPr lang="de-DE"/>
              <a:t>),</a:t>
            </a:r>
          </a:p>
          <a:p>
            <a:r>
              <a:rPr lang="de-DE"/>
              <a:t>    (</a:t>
            </a:r>
            <a:r>
              <a:rPr lang="de-DE">
                <a:solidFill>
                  <a:schemeClr val="accent6"/>
                </a:solidFill>
              </a:rPr>
              <a:t>'PostgreSQL Optimization Strategies', 'This post explores various...'</a:t>
            </a:r>
            <a:r>
              <a:rPr lang="de-DE"/>
              <a:t>);</a:t>
            </a:r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BA0D4-5F73-F971-322F-A6CEBC322394}"/>
              </a:ext>
            </a:extLst>
          </p:cNvPr>
          <p:cNvSpPr txBox="1"/>
          <p:nvPr/>
        </p:nvSpPr>
        <p:spPr>
          <a:xfrm>
            <a:off x="2529750" y="5176118"/>
            <a:ext cx="389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effectLst/>
              </a:rPr>
              <a:t>SELECT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id, body_search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2"/>
                </a:solidFill>
                <a:effectLst/>
              </a:rPr>
              <a:t>FROM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posts;</a:t>
            </a:r>
            <a:endParaRPr lang="uk-UA">
              <a:solidFill>
                <a:schemeClr val="accent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C4C7D4-12F1-E220-9F1F-D57822FCC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606" y="5142780"/>
            <a:ext cx="5319518" cy="14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6E387-A762-5BD0-C1BF-A272DD7E0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D1FCC6-4B9D-32F9-1A63-642F93739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977E699-EBBA-889E-B36E-77E4CA8B19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24A604-C1EA-9E66-2922-3E269891A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8C1FE-7554-6EE7-5590-5BEF0560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AEF8FA8-B49A-1F73-0D72-800C9086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572A82CF-E43D-4AAC-2C6C-480941D16CB6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52897-FE95-7BED-7535-7E245049C856}"/>
              </a:ext>
            </a:extLst>
          </p:cNvPr>
          <p:cNvSpPr txBox="1"/>
          <p:nvPr/>
        </p:nvSpPr>
        <p:spPr>
          <a:xfrm>
            <a:off x="2553239" y="931001"/>
            <a:ext cx="6308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effectLst/>
              </a:rPr>
              <a:t>SELECT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id, body </a:t>
            </a:r>
          </a:p>
          <a:p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>
                <a:solidFill>
                  <a:schemeClr val="accent2"/>
                </a:solidFill>
                <a:effectLst/>
              </a:rPr>
              <a:t>FROM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posts </a:t>
            </a:r>
          </a:p>
          <a:p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>
                <a:solidFill>
                  <a:schemeClr val="accent2"/>
                </a:solidFill>
                <a:effectLst/>
              </a:rPr>
              <a:t>WHERE</a:t>
            </a:r>
            <a:r>
              <a:rPr lang="en-GB">
                <a:solidFill>
                  <a:schemeClr val="accent1"/>
                </a:solidFill>
                <a:effectLst/>
              </a:rPr>
              <a:t> body_search @@ to_tsquery(</a:t>
            </a:r>
            <a:r>
              <a:rPr lang="en-GB">
                <a:solidFill>
                  <a:schemeClr val="accent6"/>
                </a:solidFill>
                <a:effectLst/>
              </a:rPr>
              <a:t>‘PostgreSQL</a:t>
            </a:r>
            <a:r>
              <a:rPr lang="en-US">
                <a:solidFill>
                  <a:schemeClr val="accent6"/>
                </a:solidFill>
              </a:rPr>
              <a:t>’</a:t>
            </a:r>
            <a:r>
              <a:rPr lang="en-GB">
                <a:solidFill>
                  <a:schemeClr val="accent1"/>
                </a:solidFill>
                <a:effectLst/>
              </a:rPr>
              <a:t>);</a:t>
            </a:r>
            <a:endParaRPr lang="uk-UA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6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73FFE-0C40-8498-C321-567883AB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00DB53-D3CF-4C6D-B0A7-5DFCF68B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27277B0-2709-075E-1C9A-52F15216D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B30488-0498-8CCD-6DEA-50C6387C1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5BBE3-30AB-BE41-AF0F-F1715082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29109A5-1FD4-69AA-56A6-0D7E0E8A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B01D8A68-79BA-DEDB-D213-DD126E3A2392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93100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229F-CDEA-064D-3539-7F95A38B75AE}"/>
              </a:ext>
            </a:extLst>
          </p:cNvPr>
          <p:cNvSpPr txBox="1"/>
          <p:nvPr/>
        </p:nvSpPr>
        <p:spPr>
          <a:xfrm>
            <a:off x="2553239" y="931001"/>
            <a:ext cx="6308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2"/>
                </a:solidFill>
                <a:effectLst/>
              </a:rPr>
              <a:t>SELECT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id, body </a:t>
            </a:r>
          </a:p>
          <a:p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>
                <a:solidFill>
                  <a:schemeClr val="accent2"/>
                </a:solidFill>
                <a:effectLst/>
              </a:rPr>
              <a:t>FROM</a:t>
            </a:r>
            <a:r>
              <a:rPr lang="en-GB">
                <a:effectLst/>
              </a:rPr>
              <a:t> </a:t>
            </a:r>
            <a:r>
              <a:rPr lang="en-GB">
                <a:solidFill>
                  <a:schemeClr val="accent1"/>
                </a:solidFill>
                <a:effectLst/>
              </a:rPr>
              <a:t>posts </a:t>
            </a:r>
          </a:p>
          <a:p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>
                <a:solidFill>
                  <a:schemeClr val="accent2"/>
                </a:solidFill>
                <a:effectLst/>
              </a:rPr>
              <a:t>WHERE</a:t>
            </a:r>
            <a:r>
              <a:rPr lang="en-GB">
                <a:solidFill>
                  <a:schemeClr val="accent1"/>
                </a:solidFill>
                <a:effectLst/>
              </a:rPr>
              <a:t> body_search @@ to_tsquery(</a:t>
            </a:r>
            <a:r>
              <a:rPr lang="en-GB">
                <a:solidFill>
                  <a:schemeClr val="accent6"/>
                </a:solidFill>
                <a:effectLst/>
              </a:rPr>
              <a:t>‘PostgreSQL</a:t>
            </a:r>
            <a:r>
              <a:rPr lang="en-US">
                <a:solidFill>
                  <a:schemeClr val="accent6"/>
                </a:solidFill>
              </a:rPr>
              <a:t>’</a:t>
            </a:r>
            <a:r>
              <a:rPr lang="en-GB">
                <a:solidFill>
                  <a:schemeClr val="accent1"/>
                </a:solidFill>
                <a:effectLst/>
              </a:rPr>
              <a:t>);</a:t>
            </a:r>
            <a:endParaRPr lang="uk-UA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4EE8A5-647E-7D76-AFF0-50E82CFDB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09" y="2520745"/>
            <a:ext cx="7848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24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5E16B-C84C-5BE6-E7F7-7FD32BC24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C14D16-C003-60C1-9518-43EA91C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041EAB8-93F0-539B-D343-04E6DD6CB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5E530D-D423-037E-1C08-E5A3A209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ACB38-78D4-3DB9-B018-990DFB6E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9D31D0C-9EFD-5B2E-3625-EFE3A2A7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5B5263E5-66F7-2B1A-5C09-08D23E7331AD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102932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861BF-2994-31A4-8979-CBBFEF45A906}"/>
              </a:ext>
            </a:extLst>
          </p:cNvPr>
          <p:cNvSpPr txBox="1"/>
          <p:nvPr/>
        </p:nvSpPr>
        <p:spPr>
          <a:xfrm>
            <a:off x="2522356" y="102932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CREATE INDEX </a:t>
            </a:r>
            <a:r>
              <a:rPr lang="en-GB" b="1">
                <a:solidFill>
                  <a:schemeClr val="accent1"/>
                </a:solidFill>
              </a:rPr>
              <a:t>pgweb_idx </a:t>
            </a:r>
            <a:r>
              <a:rPr lang="en-GB" b="1">
                <a:solidFill>
                  <a:schemeClr val="accent2"/>
                </a:solidFill>
              </a:rPr>
              <a:t>ON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pgweb</a:t>
            </a:r>
            <a:r>
              <a:rPr lang="en-GB" b="1"/>
              <a:t> </a:t>
            </a:r>
            <a:r>
              <a:rPr lang="en-GB" b="1">
                <a:solidFill>
                  <a:schemeClr val="accent2"/>
                </a:solidFill>
              </a:rPr>
              <a:t>USING GIN</a:t>
            </a:r>
            <a:r>
              <a:rPr lang="en-GB" b="1"/>
              <a:t> (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));</a:t>
            </a:r>
            <a:endParaRPr lang="uk-UA" b="1"/>
          </a:p>
        </p:txBody>
      </p:sp>
    </p:spTree>
    <p:extLst>
      <p:ext uri="{BB962C8B-B14F-4D97-AF65-F5344CB8AC3E}">
        <p14:creationId xmlns:p14="http://schemas.microsoft.com/office/powerpoint/2010/main" val="315184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FCCAF-1000-C9DF-A568-60EE65A0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15083B-4A47-AA29-43B7-1E81A8C64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ECB7CA4-6EE7-524E-8CAD-A6F9DC4CC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18C82D-D404-EF0F-AAFD-6F6A75296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C46B3-8B6F-7F93-AE59-41E49487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D10A2B5-259C-8212-30C7-E3A9CC5E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432A1C4B-CB3D-8E33-9463-BC6CB436BB3C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102932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22A95-D0BD-AC3C-2A94-B70680481193}"/>
              </a:ext>
            </a:extLst>
          </p:cNvPr>
          <p:cNvSpPr txBox="1"/>
          <p:nvPr/>
        </p:nvSpPr>
        <p:spPr>
          <a:xfrm>
            <a:off x="2522356" y="102932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CREATE INDEX </a:t>
            </a:r>
            <a:r>
              <a:rPr lang="en-GB" b="1">
                <a:solidFill>
                  <a:schemeClr val="accent1"/>
                </a:solidFill>
              </a:rPr>
              <a:t>pgweb_idx </a:t>
            </a:r>
            <a:r>
              <a:rPr lang="en-GB" b="1">
                <a:solidFill>
                  <a:schemeClr val="accent2"/>
                </a:solidFill>
              </a:rPr>
              <a:t>ON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pgweb</a:t>
            </a:r>
            <a:r>
              <a:rPr lang="en-GB" b="1"/>
              <a:t> </a:t>
            </a:r>
            <a:r>
              <a:rPr lang="en-GB" b="1">
                <a:solidFill>
                  <a:schemeClr val="accent2"/>
                </a:solidFill>
              </a:rPr>
              <a:t>USING GIN</a:t>
            </a:r>
            <a:r>
              <a:rPr lang="en-GB" b="1"/>
              <a:t> (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));</a:t>
            </a:r>
            <a:endParaRPr lang="uk-UA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1955-77CD-BB34-FB07-2A52699BD8BB}"/>
              </a:ext>
            </a:extLst>
          </p:cNvPr>
          <p:cNvSpPr txBox="1"/>
          <p:nvPr/>
        </p:nvSpPr>
        <p:spPr>
          <a:xfrm>
            <a:off x="2522356" y="1572423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WHERE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/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 </a:t>
            </a:r>
            <a:r>
              <a:rPr lang="en-GB" b="1">
                <a:solidFill>
                  <a:schemeClr val="accent2"/>
                </a:solidFill>
              </a:rPr>
              <a:t>@@</a:t>
            </a:r>
            <a:r>
              <a:rPr lang="en-GB" b="1"/>
              <a:t> 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'a &amp; b'</a:t>
            </a:r>
            <a:endParaRPr lang="uk-UA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20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6C83E-3059-ED44-9B11-8DF4EE35D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CA2B2E-7C35-8728-3CF0-B4905FC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8F50913-F920-22BA-5B72-CA8C7B09B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F4E70D-318D-C2B0-D5E3-1424F4225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87798-EBBE-12F4-831F-6EAA1506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2FBE08E-98E1-54D4-333B-4B5815A9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44DD6069-2E64-CE4B-33E0-7B7BF73579AC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102932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83078-9897-3C94-EB51-6C0B5929A01A}"/>
              </a:ext>
            </a:extLst>
          </p:cNvPr>
          <p:cNvSpPr txBox="1"/>
          <p:nvPr/>
        </p:nvSpPr>
        <p:spPr>
          <a:xfrm>
            <a:off x="2522356" y="102932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CREATE INDEX </a:t>
            </a:r>
            <a:r>
              <a:rPr lang="en-GB" b="1">
                <a:solidFill>
                  <a:schemeClr val="accent1"/>
                </a:solidFill>
              </a:rPr>
              <a:t>pgweb_idx </a:t>
            </a:r>
            <a:r>
              <a:rPr lang="en-GB" b="1">
                <a:solidFill>
                  <a:schemeClr val="accent2"/>
                </a:solidFill>
              </a:rPr>
              <a:t>ON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pgweb</a:t>
            </a:r>
            <a:r>
              <a:rPr lang="en-GB" b="1"/>
              <a:t> </a:t>
            </a:r>
            <a:r>
              <a:rPr lang="en-GB" b="1">
                <a:solidFill>
                  <a:schemeClr val="accent2"/>
                </a:solidFill>
              </a:rPr>
              <a:t>USING GIN</a:t>
            </a:r>
            <a:r>
              <a:rPr lang="en-GB" b="1"/>
              <a:t> (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));</a:t>
            </a:r>
            <a:endParaRPr lang="uk-UA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83335-737D-4BF8-BAE0-AA7FA3446864}"/>
              </a:ext>
            </a:extLst>
          </p:cNvPr>
          <p:cNvSpPr txBox="1"/>
          <p:nvPr/>
        </p:nvSpPr>
        <p:spPr>
          <a:xfrm>
            <a:off x="2522356" y="1572423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WHERE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/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 </a:t>
            </a:r>
            <a:r>
              <a:rPr lang="en-GB" b="1">
                <a:solidFill>
                  <a:schemeClr val="accent2"/>
                </a:solidFill>
              </a:rPr>
              <a:t>@@</a:t>
            </a:r>
            <a:r>
              <a:rPr lang="en-GB" b="1"/>
              <a:t> 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'a &amp; b'</a:t>
            </a:r>
            <a:endParaRPr lang="uk-UA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A4A6B-3503-56B6-B33D-147DC602FF22}"/>
              </a:ext>
            </a:extLst>
          </p:cNvPr>
          <p:cNvSpPr txBox="1"/>
          <p:nvPr/>
        </p:nvSpPr>
        <p:spPr>
          <a:xfrm>
            <a:off x="2522355" y="224330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WHERE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 </a:t>
            </a:r>
            <a:r>
              <a:rPr lang="en-GB" b="1">
                <a:solidFill>
                  <a:schemeClr val="accent2"/>
                </a:solidFill>
              </a:rPr>
              <a:t>@@</a:t>
            </a:r>
            <a:r>
              <a:rPr lang="en-GB" b="1"/>
              <a:t> 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'a &amp; b'</a:t>
            </a:r>
            <a:endParaRPr lang="uk-UA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17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84AD8-3E2A-5870-B7CC-AF5BAA20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7CD5F0-86AD-CC61-D210-CFF557A15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3E8F5A5-0991-5184-B081-3769CBC3E1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484A23-DDA0-CEB6-EE44-A1B08FA10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9805-1B84-6A5B-6108-4962B18B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6CB4B62-627B-5EE9-E99B-2E6267BB3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E8272B73-5FCA-4052-CD5F-6D2862B44AE5}"/>
              </a:ext>
            </a:extLst>
          </p:cNvPr>
          <p:cNvSpPr>
            <a:spLocks noChangeAspect="1"/>
          </p:cNvSpPr>
          <p:nvPr/>
        </p:nvSpPr>
        <p:spPr bwMode="auto">
          <a:xfrm>
            <a:off x="217784" y="102932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CE8D2-A994-6E00-E9A5-2AC564C81995}"/>
              </a:ext>
            </a:extLst>
          </p:cNvPr>
          <p:cNvSpPr txBox="1"/>
          <p:nvPr/>
        </p:nvSpPr>
        <p:spPr>
          <a:xfrm>
            <a:off x="2522356" y="102932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CREATE INDEX </a:t>
            </a:r>
            <a:r>
              <a:rPr lang="en-GB" b="1">
                <a:solidFill>
                  <a:schemeClr val="accent1"/>
                </a:solidFill>
              </a:rPr>
              <a:t>pgweb_idx </a:t>
            </a:r>
            <a:r>
              <a:rPr lang="en-GB" b="1">
                <a:solidFill>
                  <a:schemeClr val="accent2"/>
                </a:solidFill>
              </a:rPr>
              <a:t>ON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pgweb</a:t>
            </a:r>
            <a:r>
              <a:rPr lang="en-GB" b="1"/>
              <a:t> </a:t>
            </a:r>
            <a:r>
              <a:rPr lang="en-GB" b="1">
                <a:solidFill>
                  <a:schemeClr val="accent2"/>
                </a:solidFill>
              </a:rPr>
              <a:t>USING GIN</a:t>
            </a:r>
            <a:r>
              <a:rPr lang="en-GB" b="1"/>
              <a:t> (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));</a:t>
            </a:r>
            <a:endParaRPr lang="uk-UA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11B1A-5EC1-D491-9F62-A9E74A6D73EF}"/>
              </a:ext>
            </a:extLst>
          </p:cNvPr>
          <p:cNvSpPr txBox="1"/>
          <p:nvPr/>
        </p:nvSpPr>
        <p:spPr>
          <a:xfrm>
            <a:off x="2522356" y="1572423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WHERE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6"/>
                </a:solidFill>
              </a:rPr>
              <a:t>'english'</a:t>
            </a:r>
            <a:r>
              <a:rPr lang="en-GB" b="1"/>
              <a:t>, 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 </a:t>
            </a:r>
            <a:r>
              <a:rPr lang="en-GB" b="1">
                <a:solidFill>
                  <a:schemeClr val="accent2"/>
                </a:solidFill>
              </a:rPr>
              <a:t>@@</a:t>
            </a:r>
            <a:r>
              <a:rPr lang="en-GB" b="1"/>
              <a:t> 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'a &amp; b'</a:t>
            </a:r>
            <a:endParaRPr lang="uk-UA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A162-8C08-D36E-2AE9-D7E07DE74917}"/>
              </a:ext>
            </a:extLst>
          </p:cNvPr>
          <p:cNvSpPr txBox="1"/>
          <p:nvPr/>
        </p:nvSpPr>
        <p:spPr>
          <a:xfrm>
            <a:off x="2522355" y="2243304"/>
            <a:ext cx="867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WHERE</a:t>
            </a:r>
            <a:r>
              <a:rPr lang="en-GB" b="1"/>
              <a:t> </a:t>
            </a:r>
            <a:r>
              <a:rPr lang="en-GB" b="1">
                <a:solidFill>
                  <a:schemeClr val="accent1"/>
                </a:solidFill>
              </a:rPr>
              <a:t>to_tsvector</a:t>
            </a:r>
            <a:r>
              <a:rPr lang="en-GB" b="1"/>
              <a:t>(</a:t>
            </a:r>
            <a:r>
              <a:rPr lang="en-GB" b="1">
                <a:solidFill>
                  <a:schemeClr val="accent1"/>
                </a:solidFill>
              </a:rPr>
              <a:t>body</a:t>
            </a:r>
            <a:r>
              <a:rPr lang="en-GB" b="1"/>
              <a:t>) </a:t>
            </a:r>
            <a:r>
              <a:rPr lang="en-GB" b="1">
                <a:solidFill>
                  <a:schemeClr val="accent2"/>
                </a:solidFill>
              </a:rPr>
              <a:t>@@</a:t>
            </a:r>
            <a:r>
              <a:rPr lang="en-GB" b="1"/>
              <a:t> </a:t>
            </a:r>
            <a:r>
              <a:rPr lang="en-GB" b="1">
                <a:solidFill>
                  <a:schemeClr val="accent6">
                    <a:lumMod val="75000"/>
                  </a:schemeClr>
                </a:solidFill>
              </a:rPr>
              <a:t>'a &amp; b'</a:t>
            </a:r>
            <a:endParaRPr lang="uk-UA" b="1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і дані 7">
                <a:extLst>
                  <a:ext uri="{FF2B5EF4-FFF2-40B4-BE49-F238E27FC236}">
                    <a16:creationId xmlns:a16="http://schemas.microsoft.com/office/drawing/2014/main" id="{E027CE3D-D152-2DD1-2B78-6B533705B440}"/>
                  </a:ext>
                </a:extLst>
              </p14:cNvPr>
              <p14:cNvContentPartPr/>
              <p14:nvPr/>
            </p14:nvContentPartPr>
            <p14:xfrm>
              <a:off x="2585725" y="2379468"/>
              <a:ext cx="4010760" cy="79200"/>
            </p14:xfrm>
          </p:contentPart>
        </mc:Choice>
        <mc:Fallback>
          <p:pic>
            <p:nvPicPr>
              <p:cNvPr id="8" name="Рукописні дані 7">
                <a:extLst>
                  <a:ext uri="{FF2B5EF4-FFF2-40B4-BE49-F238E27FC236}">
                    <a16:creationId xmlns:a16="http://schemas.microsoft.com/office/drawing/2014/main" id="{E027CE3D-D152-2DD1-2B78-6B533705B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9605" y="2373348"/>
                <a:ext cx="402300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97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B3240-5622-FC4F-C401-C57B423C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50AD81-8E2C-AFAA-4835-02702A943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3547AC5-5027-1443-2A52-6C0A7C4FC9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98B9A4-FBB3-A77C-F251-73A336541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0A23-A61A-220F-22E6-8B9F3CCB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08F3736-B5E6-6B60-85BA-67EA9131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BE14009-70E8-2BE5-DD29-973EE95A1C4B}"/>
              </a:ext>
            </a:extLst>
          </p:cNvPr>
          <p:cNvSpPr/>
          <p:nvPr/>
        </p:nvSpPr>
        <p:spPr>
          <a:xfrm>
            <a:off x="698091" y="1243977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sz="2800" b="1">
                <a:solidFill>
                  <a:schemeClr val="bg1"/>
                </a:solidFill>
              </a:rPr>
              <a:t>SELECT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FROM </a:t>
            </a:r>
            <a:r>
              <a:rPr lang="en-US" sz="2800" b="1"/>
              <a:t>table</a:t>
            </a:r>
            <a:r>
              <a:rPr lang="en-US" sz="2800" b="1">
                <a:solidFill>
                  <a:schemeClr val="bg1"/>
                </a:solidFill>
              </a:rPr>
              <a:t> WHERE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LIKE </a:t>
            </a:r>
            <a:r>
              <a:rPr lang="en-US" sz="2800" b="1">
                <a:solidFill>
                  <a:srgbClr val="FFC000"/>
                </a:solidFill>
              </a:rPr>
              <a:t>‘%</a:t>
            </a:r>
            <a:r>
              <a:rPr lang="en-US" sz="2800" b="1" err="1">
                <a:solidFill>
                  <a:srgbClr val="FFC000"/>
                </a:solidFill>
              </a:rPr>
              <a:t>some_value</a:t>
            </a:r>
            <a:r>
              <a:rPr lang="en-US" sz="2800" b="1">
                <a:solidFill>
                  <a:srgbClr val="FFC000"/>
                </a:solidFill>
              </a:rPr>
              <a:t>%’</a:t>
            </a:r>
            <a:r>
              <a:rPr lang="en-US" sz="2800" b="1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0951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40C21-373C-0328-B41B-24F18D4D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3E1DC1-1F7B-AE37-6BEE-B84063AB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53FFC57-C6E3-EBBF-E8CA-320BECCF4E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B1277F-45AC-607D-F574-747A8E1E4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434C1-8A92-D39E-9B87-B54E48FB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77F908B-382D-04FE-84E3-2830AD61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59F41-2239-DF63-6369-5C815A15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0B3C5EC-1BED-02D4-EA1D-EA4D691C2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3BD4E51-D300-6CDA-3660-2496104787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BA186A-F696-81BE-F825-D4E306E6B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3F53F-3088-BB2C-7603-D33BE628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0211965-FCB0-AD6D-6CB8-0BAC93BA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6A3F9227-93AB-3AD4-A686-EEA534D15844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length of each lexeme must be less than 2 kilobytes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760B727-AAD8-FC69-EAE4-29C2924DE50D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4014516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C2B12-DB64-B7C3-4ED4-65502AA4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49C2DC-77EC-F000-0EB2-E96DD63E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E14EFAA-5A4A-1234-9548-9B8D87F5E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EB5575-CB35-26B0-46F1-F3E1C2E0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5B688-5538-904C-D464-113D751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FB2F4C8-6A33-9E71-C2AB-B74BBC22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2E304BAF-CB48-4A44-F0CA-AE4136923BE4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length of each lexeme must be less than 2 kilobytes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19CC79AC-3CE0-71D4-7915-F4C6EDAB15AB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Limitations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DFF92A8A-2E67-ABFB-4CB4-A269F46E9281}"/>
              </a:ext>
            </a:extLst>
          </p:cNvPr>
          <p:cNvSpPr/>
          <p:nvPr/>
        </p:nvSpPr>
        <p:spPr>
          <a:xfrm>
            <a:off x="2998484" y="2250707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of a tsvector (lexemes + positions) must be less than 1 megabyte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89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314E5-0A87-5B95-4FB7-2B76F7EF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2A0898-6CBA-A203-096A-298C260ED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04625D6-7617-9A42-3262-A403E56804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6A7039-5516-7C05-DC04-FD1ACB41B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3FC02-EAFF-210B-4CD7-67D4755B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357EEF1-DFA9-88C4-2018-75F23EC3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F41D5794-D7D4-FB13-3B5A-493E6704123A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length of each lexeme must be less than 2 kilobytes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DD30BCF7-5333-08E1-FD8E-7F6A6BDBFEA5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Limitations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9DAC2D7D-4DF8-DC45-71F0-CFE885F24D8B}"/>
              </a:ext>
            </a:extLst>
          </p:cNvPr>
          <p:cNvSpPr/>
          <p:nvPr/>
        </p:nvSpPr>
        <p:spPr>
          <a:xfrm>
            <a:off x="2998484" y="2250707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of a tsvector (lexemes + positions) must be less than 1 megabyte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05BD42B9-396F-76AA-2336-65094DE15930}"/>
              </a:ext>
            </a:extLst>
          </p:cNvPr>
          <p:cNvSpPr/>
          <p:nvPr/>
        </p:nvSpPr>
        <p:spPr>
          <a:xfrm>
            <a:off x="2998484" y="3169513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number of lexemes must be less than </a:t>
            </a:r>
            <a:r>
              <a:rPr lang="en-GB">
                <a:solidFill>
                  <a:schemeClr val="bg1"/>
                </a:solidFill>
              </a:rPr>
              <a:t>2</a:t>
            </a:r>
            <a:r>
              <a:rPr lang="en-GB" baseline="30000">
                <a:solidFill>
                  <a:schemeClr val="bg1"/>
                </a:solidFill>
              </a:rPr>
              <a:t>64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16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F3DFA-4048-AA4E-D3E2-1641513C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4A03F8-4089-7E21-BDB5-B8C64EE5A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0622AE2A-25EC-7CE4-A8C7-93C24BD426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644379-7EA4-EAF6-CEB2-9C1584A5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B688C-60C4-E503-CEB1-542CA076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E8D8501-1DE1-299B-C51B-C13F2F09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CC756B24-54D0-37A1-6DF5-C0542FC2E80C}"/>
              </a:ext>
            </a:extLst>
          </p:cNvPr>
          <p:cNvSpPr/>
          <p:nvPr/>
        </p:nvSpPr>
        <p:spPr>
          <a:xfrm>
            <a:off x="2998484" y="1411648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length of each lexeme must be less than 2 kilobytes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B47A901-50B6-5B79-6C31-EAE53C19D4CA}"/>
              </a:ext>
            </a:extLst>
          </p:cNvPr>
          <p:cNvSpPr>
            <a:spLocks noChangeAspect="1"/>
          </p:cNvSpPr>
          <p:nvPr/>
        </p:nvSpPr>
        <p:spPr bwMode="auto">
          <a:xfrm>
            <a:off x="148807" y="998170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accent5"/>
                </a:solidFill>
              </a:rPr>
              <a:t>Limitations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DA565F0D-48E6-7D34-84CB-2BE78858BC93}"/>
              </a:ext>
            </a:extLst>
          </p:cNvPr>
          <p:cNvSpPr/>
          <p:nvPr/>
        </p:nvSpPr>
        <p:spPr>
          <a:xfrm>
            <a:off x="2998484" y="2250707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of a tsvector (lexemes + positions) must be less than 1 megabyte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DF551774-2B4E-0C5C-C7EC-5DE61BCC246F}"/>
              </a:ext>
            </a:extLst>
          </p:cNvPr>
          <p:cNvSpPr/>
          <p:nvPr/>
        </p:nvSpPr>
        <p:spPr>
          <a:xfrm>
            <a:off x="2998484" y="3169513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The number of lexemes must be less than </a:t>
            </a:r>
            <a:r>
              <a:rPr lang="en-GB">
                <a:solidFill>
                  <a:schemeClr val="bg1"/>
                </a:solidFill>
              </a:rPr>
              <a:t>2</a:t>
            </a:r>
            <a:r>
              <a:rPr lang="en-GB" baseline="30000">
                <a:solidFill>
                  <a:schemeClr val="bg1"/>
                </a:solidFill>
              </a:rPr>
              <a:t>64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F8BDF602-4A26-815D-8DCF-B679CE252C28}"/>
              </a:ext>
            </a:extLst>
          </p:cNvPr>
          <p:cNvSpPr/>
          <p:nvPr/>
        </p:nvSpPr>
        <p:spPr>
          <a:xfrm>
            <a:off x="2998484" y="4061443"/>
            <a:ext cx="8119104" cy="69245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GB" b="1">
                <a:solidFill>
                  <a:schemeClr val="bg1"/>
                </a:solidFill>
              </a:rPr>
              <a:t>No more than 256 positions per lexeme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28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2AB21-0662-2DE0-A295-EBEF8914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4C3162-A9AF-6718-53C6-854122783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6481AA6-A940-B2C9-61E7-3379DC7049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9BEF6D-AA6D-638A-E6AA-D4C5003F4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2296-3E3C-9B49-128D-1886F60C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21D729A-C384-F14A-92FF-E47D04E8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5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E791D-8548-8971-E634-EC14AEF3D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501064-C548-63FB-C378-C079B14E9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D4AD9DC-7B5C-8DE1-69C3-F03222E962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C7B1B9-48E6-0C0D-04C4-400403FDB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6E477-0FE2-6D62-D9CA-07FE1163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0423671-9753-C45B-E59B-808E75AF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05003658-E61C-0ACD-69BD-BA000B6B9B9F}"/>
              </a:ext>
            </a:extLst>
          </p:cNvPr>
          <p:cNvSpPr/>
          <p:nvPr/>
        </p:nvSpPr>
        <p:spPr>
          <a:xfrm>
            <a:off x="2998484" y="141164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Cost Efficiency – no need for 3</a:t>
            </a:r>
            <a:r>
              <a:rPr lang="en-US" b="1" baseline="30000">
                <a:solidFill>
                  <a:schemeClr val="bg1"/>
                </a:solidFill>
              </a:rPr>
              <a:t>rd</a:t>
            </a:r>
            <a:r>
              <a:rPr lang="en-US" b="1">
                <a:solidFill>
                  <a:schemeClr val="bg1"/>
                </a:solidFill>
              </a:rPr>
              <a:t> parties like ElasticSearch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17BAAC27-3851-FC07-DE54-1C42890ED33B}"/>
              </a:ext>
            </a:extLst>
          </p:cNvPr>
          <p:cNvSpPr>
            <a:spLocks noChangeAspect="1"/>
          </p:cNvSpPr>
          <p:nvPr/>
        </p:nvSpPr>
        <p:spPr bwMode="auto">
          <a:xfrm>
            <a:off x="238736" y="1066997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53533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02E96-021E-3D81-3867-1C6F72C0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5D500C-16CB-B76A-2115-61C2195B6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56FD3C5-E0BC-8DB8-ED0F-4B671C6DBE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DDA70D-BD61-CE46-D55A-F3C2B1C3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DB7F-C6D8-942C-B260-6D4138E0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3D115B8-BD23-DD15-DC5A-7DA1A020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50FF0E65-D535-40EE-A09D-27FA83D986F5}"/>
              </a:ext>
            </a:extLst>
          </p:cNvPr>
          <p:cNvSpPr/>
          <p:nvPr/>
        </p:nvSpPr>
        <p:spPr>
          <a:xfrm>
            <a:off x="2998484" y="141164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Cost Efficiency – no need for 3</a:t>
            </a:r>
            <a:r>
              <a:rPr lang="en-US" b="1" baseline="30000">
                <a:solidFill>
                  <a:schemeClr val="bg1"/>
                </a:solidFill>
              </a:rPr>
              <a:t>rd</a:t>
            </a:r>
            <a:r>
              <a:rPr lang="en-US" b="1">
                <a:solidFill>
                  <a:schemeClr val="bg1"/>
                </a:solidFill>
              </a:rPr>
              <a:t> parties like ElasticSearch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0A672206-B31E-F7F4-062B-9B2A238BC8F9}"/>
              </a:ext>
            </a:extLst>
          </p:cNvPr>
          <p:cNvSpPr>
            <a:spLocks noChangeAspect="1"/>
          </p:cNvSpPr>
          <p:nvPr/>
        </p:nvSpPr>
        <p:spPr bwMode="auto">
          <a:xfrm>
            <a:off x="238736" y="1066997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ADVANTAGES: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FD5019E2-531D-BA46-06A0-9111C62C28DB}"/>
              </a:ext>
            </a:extLst>
          </p:cNvPr>
          <p:cNvSpPr/>
          <p:nvPr/>
        </p:nvSpPr>
        <p:spPr>
          <a:xfrm>
            <a:off x="2998484" y="282328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Data Consistency – no need to sync search engine with 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229415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2A331-0C16-1EAE-92A6-DBE838DC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A12CBA-5434-2ECE-F3E5-03E3E4A0E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6D282A5-2D25-B33D-7B60-8D9DE77E47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C24474-E220-8799-F668-99F962269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55DE4-5657-BE8F-4FE2-3ECE05AC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2E9218A-1D17-EE1B-5153-96E4BBD0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A41AA7B2-FB2F-F3F6-5FA0-F2CC59198597}"/>
              </a:ext>
            </a:extLst>
          </p:cNvPr>
          <p:cNvSpPr/>
          <p:nvPr/>
        </p:nvSpPr>
        <p:spPr>
          <a:xfrm>
            <a:off x="2998484" y="141164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Cost Efficiency – no need for 3</a:t>
            </a:r>
            <a:r>
              <a:rPr lang="en-US" b="1" baseline="30000">
                <a:solidFill>
                  <a:schemeClr val="bg1"/>
                </a:solidFill>
              </a:rPr>
              <a:t>rd</a:t>
            </a:r>
            <a:r>
              <a:rPr lang="en-US" b="1">
                <a:solidFill>
                  <a:schemeClr val="bg1"/>
                </a:solidFill>
              </a:rPr>
              <a:t> parties like ElasticSearch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B2659A89-F387-284B-202C-7905F478C59C}"/>
              </a:ext>
            </a:extLst>
          </p:cNvPr>
          <p:cNvSpPr>
            <a:spLocks noChangeAspect="1"/>
          </p:cNvSpPr>
          <p:nvPr/>
        </p:nvSpPr>
        <p:spPr bwMode="auto">
          <a:xfrm>
            <a:off x="238736" y="1066997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>
                <a:solidFill>
                  <a:schemeClr val="bg1"/>
                </a:solidFill>
              </a:rPr>
              <a:t>ADVANTAGES: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7DB5D304-9C61-3DCB-6763-3590F1487D7F}"/>
              </a:ext>
            </a:extLst>
          </p:cNvPr>
          <p:cNvSpPr/>
          <p:nvPr/>
        </p:nvSpPr>
        <p:spPr>
          <a:xfrm>
            <a:off x="2998484" y="282328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Data Consistency – no need to sync search engine with database engine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A24BED3F-18E9-6501-EAB4-0C64F2F1B67E}"/>
              </a:ext>
            </a:extLst>
          </p:cNvPr>
          <p:cNvSpPr/>
          <p:nvPr/>
        </p:nvSpPr>
        <p:spPr>
          <a:xfrm>
            <a:off x="2998484" y="423492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>
                <a:solidFill>
                  <a:schemeClr val="bg1"/>
                </a:solidFill>
              </a:rPr>
              <a:t>Native support for multiple languages and custom dictionaries</a:t>
            </a:r>
          </a:p>
        </p:txBody>
      </p:sp>
    </p:spTree>
    <p:extLst>
      <p:ext uri="{BB962C8B-B14F-4D97-AF65-F5344CB8AC3E}">
        <p14:creationId xmlns:p14="http://schemas.microsoft.com/office/powerpoint/2010/main" val="57072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4A1F1-7A43-812E-BECE-EAC23B1D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8B2E6BB-3617-D3CC-FDA1-C391E0D3F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ECD67BF-FC8A-20D7-D1C2-30B1C8CC8F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4DF917-54CA-505A-7280-DEA40BF66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9057C-1527-BDAB-A859-9A6443B2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12C708F-CAE3-9BD7-F0E0-5B4AE2D4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2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05C67-BB09-A488-F8C3-11CA1A16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556E28-301F-0CC5-DA16-238BE5B1C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1525A9E-78A1-9124-2334-199A086EAA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AE62F0-0B1E-3553-3542-48A27312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10A7-6E76-F5E1-8973-6988ECE2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117F268-5295-D2BF-6C86-8F2859DB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2000713-990C-AE5A-27B3-A6F0560379D1}"/>
              </a:ext>
            </a:extLst>
          </p:cNvPr>
          <p:cNvSpPr/>
          <p:nvPr/>
        </p:nvSpPr>
        <p:spPr>
          <a:xfrm>
            <a:off x="698091" y="1243977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sz="2800" b="1">
                <a:solidFill>
                  <a:schemeClr val="bg1"/>
                </a:solidFill>
              </a:rPr>
              <a:t>SELECT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FROM </a:t>
            </a:r>
            <a:r>
              <a:rPr lang="en-US" sz="2800" b="1"/>
              <a:t>table</a:t>
            </a:r>
            <a:r>
              <a:rPr lang="en-US" sz="2800" b="1">
                <a:solidFill>
                  <a:schemeClr val="bg1"/>
                </a:solidFill>
              </a:rPr>
              <a:t> WHERE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LIKE </a:t>
            </a:r>
            <a:r>
              <a:rPr lang="en-US" sz="2800" b="1">
                <a:solidFill>
                  <a:srgbClr val="FFC000"/>
                </a:solidFill>
              </a:rPr>
              <a:t>‘%</a:t>
            </a:r>
            <a:r>
              <a:rPr lang="en-US" sz="2800" b="1" err="1">
                <a:solidFill>
                  <a:srgbClr val="FFC000"/>
                </a:solidFill>
              </a:rPr>
              <a:t>some_value</a:t>
            </a:r>
            <a:r>
              <a:rPr lang="en-US" sz="2800" b="1">
                <a:solidFill>
                  <a:srgbClr val="FFC000"/>
                </a:solidFill>
              </a:rPr>
              <a:t>%’</a:t>
            </a:r>
            <a:r>
              <a:rPr lang="en-US" sz="2800" b="1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E08A35E3-D332-2CE1-CDB7-42811565C289}"/>
              </a:ext>
            </a:extLst>
          </p:cNvPr>
          <p:cNvSpPr/>
          <p:nvPr/>
        </p:nvSpPr>
        <p:spPr>
          <a:xfrm>
            <a:off x="698091" y="3355454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2800">
                <a:solidFill>
                  <a:schemeClr val="bg1"/>
                </a:solidFill>
              </a:rPr>
              <a:t>Operators </a:t>
            </a:r>
            <a:r>
              <a:rPr lang="en-US" sz="2800" b="1">
                <a:solidFill>
                  <a:schemeClr val="bg1"/>
                </a:solidFill>
              </a:rPr>
              <a:t>~, ~*, LIKE, ILIKE</a:t>
            </a:r>
            <a:r>
              <a:rPr lang="en-US" sz="2800">
                <a:solidFill>
                  <a:schemeClr val="bg1"/>
                </a:solidFill>
              </a:rPr>
              <a:t>  don’t work well for full-text search </a:t>
            </a:r>
            <a:endParaRPr lang="uk-UA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2A82D-CDFB-3987-2EBB-47534F438109}"/>
              </a:ext>
            </a:extLst>
          </p:cNvPr>
          <p:cNvSpPr txBox="1"/>
          <p:nvPr/>
        </p:nvSpPr>
        <p:spPr>
          <a:xfrm rot="18853329">
            <a:off x="5115280" y="1011585"/>
            <a:ext cx="390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FF0000"/>
                </a:solidFill>
              </a:rPr>
              <a:t>WASTED</a:t>
            </a:r>
            <a:endParaRPr lang="uk-UA" sz="7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96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13287-C911-FDB8-782E-0FE8963C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81AAED9-0616-48BF-8F79-FC3D95140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06030E43-7E48-C345-5F19-17672F8C9E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2D1D1-7513-57CD-9B7C-F24119788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132ED-B50F-A88B-CA64-FEEC1190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91CAE59-BCB7-A22D-ACBA-6B01A025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91C6A-7CBF-B855-3174-2B6C6AC5D2BC}"/>
              </a:ext>
            </a:extLst>
          </p:cNvPr>
          <p:cNvSpPr txBox="1"/>
          <p:nvPr/>
        </p:nvSpPr>
        <p:spPr>
          <a:xfrm>
            <a:off x="884903" y="983226"/>
            <a:ext cx="994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JSON data types are for storing JSON (</a:t>
            </a:r>
            <a:r>
              <a:rPr lang="en-GB" b="1"/>
              <a:t>JavaScript Object Notation</a:t>
            </a:r>
            <a:r>
              <a:rPr lang="en-GB"/>
              <a:t>) data, as specified in </a:t>
            </a:r>
            <a:r>
              <a:rPr lang="en-GB" b="1"/>
              <a:t>RFC 7159</a:t>
            </a:r>
            <a:r>
              <a:rPr lang="en-GB"/>
              <a:t>. Such data </a:t>
            </a:r>
            <a:r>
              <a:rPr lang="en-GB" u="sng"/>
              <a:t>can also be stored as text</a:t>
            </a:r>
            <a:r>
              <a:rPr lang="en-GB"/>
              <a:t>, but the </a:t>
            </a:r>
            <a:r>
              <a:rPr lang="en-GB" u="sng"/>
              <a:t>JSON data types have the advantage</a:t>
            </a:r>
            <a:r>
              <a:rPr lang="en-GB"/>
              <a:t> of enforcing that each stored value is valid according to the JSON rules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370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B65A4-9655-C4B4-2161-0E5C001B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DFFB1B-9023-1B1D-B027-9733E845A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B0AA771-D83A-0B9E-FE59-7E92124E5A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4290CA-CFCA-F17F-B06F-EE8C8024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809FC-6EFC-7AD6-B608-4387E90C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166DA3E-C913-116B-5FF8-485EB5C6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21F60-1244-9971-7BE4-84995BB584CB}"/>
              </a:ext>
            </a:extLst>
          </p:cNvPr>
          <p:cNvSpPr txBox="1"/>
          <p:nvPr/>
        </p:nvSpPr>
        <p:spPr>
          <a:xfrm>
            <a:off x="884903" y="983226"/>
            <a:ext cx="994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JSON data types are for storing JSON (</a:t>
            </a:r>
            <a:r>
              <a:rPr lang="en-GB" b="1"/>
              <a:t>JavaScript Object Notation</a:t>
            </a:r>
            <a:r>
              <a:rPr lang="en-GB"/>
              <a:t>) data, as specified in </a:t>
            </a:r>
            <a:r>
              <a:rPr lang="en-GB" b="1"/>
              <a:t>RFC 7159</a:t>
            </a:r>
            <a:r>
              <a:rPr lang="en-GB"/>
              <a:t>. Such data </a:t>
            </a:r>
            <a:r>
              <a:rPr lang="en-GB" u="sng"/>
              <a:t>can also be stored as text</a:t>
            </a:r>
            <a:r>
              <a:rPr lang="en-GB"/>
              <a:t>, but the </a:t>
            </a:r>
            <a:r>
              <a:rPr lang="en-GB" u="sng"/>
              <a:t>JSON data types have the advantage</a:t>
            </a:r>
            <a:r>
              <a:rPr lang="en-GB"/>
              <a:t> of enforcing that each stored value is valid according to the JSON rules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9D9DD-5552-A444-A57F-59753C18A51E}"/>
              </a:ext>
            </a:extLst>
          </p:cNvPr>
          <p:cNvSpPr txBox="1"/>
          <p:nvPr/>
        </p:nvSpPr>
        <p:spPr>
          <a:xfrm>
            <a:off x="1288026" y="292018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PostgreSQL offers two types for storing JSON data: </a:t>
            </a:r>
            <a:r>
              <a:rPr lang="en-GB" b="1"/>
              <a:t>json</a:t>
            </a:r>
            <a:r>
              <a:rPr lang="en-GB"/>
              <a:t> and </a:t>
            </a:r>
            <a:r>
              <a:rPr lang="en-GB" b="1"/>
              <a:t>jsonb</a:t>
            </a:r>
            <a:endParaRPr lang="uk-UA" b="1"/>
          </a:p>
        </p:txBody>
      </p:sp>
    </p:spTree>
    <p:extLst>
      <p:ext uri="{BB962C8B-B14F-4D97-AF65-F5344CB8AC3E}">
        <p14:creationId xmlns:p14="http://schemas.microsoft.com/office/powerpoint/2010/main" val="3376083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89A34-88A1-CD12-DDC3-84A9BAED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C4B766-EAF6-A592-1EC2-9FBD75D5E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1C613B3-ED5B-7CD4-8BBE-CE94DB538F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73135D-FAB8-6378-3FDB-D53206232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7D0E4-A455-A2FC-42E7-3A1C50FD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CB1BA4F-C8D1-C7AE-5350-76F6AF8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CC150-9FCD-C8B8-E700-4B75C12AF359}"/>
              </a:ext>
            </a:extLst>
          </p:cNvPr>
          <p:cNvSpPr txBox="1"/>
          <p:nvPr/>
        </p:nvSpPr>
        <p:spPr>
          <a:xfrm>
            <a:off x="884903" y="983226"/>
            <a:ext cx="994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JSON data types are for storing JSON (</a:t>
            </a:r>
            <a:r>
              <a:rPr lang="en-GB" b="1"/>
              <a:t>JavaScript Object Notation</a:t>
            </a:r>
            <a:r>
              <a:rPr lang="en-GB"/>
              <a:t>) data, as specified in </a:t>
            </a:r>
            <a:r>
              <a:rPr lang="en-GB" b="1"/>
              <a:t>RFC 7159</a:t>
            </a:r>
            <a:r>
              <a:rPr lang="en-GB"/>
              <a:t>. Such data </a:t>
            </a:r>
            <a:r>
              <a:rPr lang="en-GB" u="sng"/>
              <a:t>can also be stored as text</a:t>
            </a:r>
            <a:r>
              <a:rPr lang="en-GB"/>
              <a:t>, but the </a:t>
            </a:r>
            <a:r>
              <a:rPr lang="en-GB" u="sng"/>
              <a:t>JSON data types have the advantage</a:t>
            </a:r>
            <a:r>
              <a:rPr lang="en-GB"/>
              <a:t> of enforcing that each stored value is valid according to the JSON rules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92D9C-8CA9-B431-A69D-0FFAAEA401CC}"/>
              </a:ext>
            </a:extLst>
          </p:cNvPr>
          <p:cNvSpPr txBox="1"/>
          <p:nvPr/>
        </p:nvSpPr>
        <p:spPr>
          <a:xfrm>
            <a:off x="1288026" y="2920180"/>
            <a:ext cx="845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PostgreSQL offers two types for storing JSON data: </a:t>
            </a:r>
            <a:r>
              <a:rPr lang="en-GB" b="1"/>
              <a:t>json</a:t>
            </a:r>
            <a:r>
              <a:rPr lang="en-GB"/>
              <a:t> and </a:t>
            </a:r>
            <a:r>
              <a:rPr lang="en-GB" b="1"/>
              <a:t>jsonb </a:t>
            </a:r>
            <a:r>
              <a:rPr lang="en-GB"/>
              <a:t>&gt;&gt;&gt;</a:t>
            </a:r>
            <a:r>
              <a:rPr lang="en-GB" b="1"/>
              <a:t> jsonpath</a:t>
            </a:r>
            <a:endParaRPr lang="uk-UA" b="1"/>
          </a:p>
        </p:txBody>
      </p:sp>
    </p:spTree>
    <p:extLst>
      <p:ext uri="{BB962C8B-B14F-4D97-AF65-F5344CB8AC3E}">
        <p14:creationId xmlns:p14="http://schemas.microsoft.com/office/powerpoint/2010/main" val="290654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D136E-4CAD-4CB3-38B8-B16CD9A6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882D40-16BF-F89D-916D-49559465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72B407A-B07D-A14C-F4C5-6233F77692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9B3B98-CD8F-19F7-C993-9EFD2B80D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B6A32-0B87-4E35-78E2-AC790270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24C7874-5A10-423A-DB79-489E3388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FA8DD-F060-BE43-9F2A-ECC8C79675D3}"/>
              </a:ext>
            </a:extLst>
          </p:cNvPr>
          <p:cNvSpPr txBox="1"/>
          <p:nvPr/>
        </p:nvSpPr>
        <p:spPr>
          <a:xfrm>
            <a:off x="884903" y="983226"/>
            <a:ext cx="994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JSON data types are for storing JSON (</a:t>
            </a:r>
            <a:r>
              <a:rPr lang="en-GB" b="1"/>
              <a:t>JavaScript Object Notation</a:t>
            </a:r>
            <a:r>
              <a:rPr lang="en-GB"/>
              <a:t>) data, as specified in </a:t>
            </a:r>
            <a:r>
              <a:rPr lang="en-GB" b="1"/>
              <a:t>RFC 7159</a:t>
            </a:r>
            <a:r>
              <a:rPr lang="en-GB"/>
              <a:t>. Such data </a:t>
            </a:r>
            <a:r>
              <a:rPr lang="en-GB" u="sng"/>
              <a:t>can also be stored as text</a:t>
            </a:r>
            <a:r>
              <a:rPr lang="en-GB"/>
              <a:t>, but the </a:t>
            </a:r>
            <a:r>
              <a:rPr lang="en-GB" u="sng"/>
              <a:t>JSON data types have the advantage</a:t>
            </a:r>
            <a:r>
              <a:rPr lang="en-GB"/>
              <a:t> of enforcing that each stored value is valid according to the JSON rules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20558-9EA5-3D84-7C20-4F834EB8DCC5}"/>
              </a:ext>
            </a:extLst>
          </p:cNvPr>
          <p:cNvSpPr txBox="1"/>
          <p:nvPr/>
        </p:nvSpPr>
        <p:spPr>
          <a:xfrm>
            <a:off x="1288026" y="2920180"/>
            <a:ext cx="845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PostgreSQL offers two types for storing JSON data: </a:t>
            </a:r>
            <a:r>
              <a:rPr lang="en-GB" b="1"/>
              <a:t>json</a:t>
            </a:r>
            <a:r>
              <a:rPr lang="en-GB"/>
              <a:t> and </a:t>
            </a:r>
            <a:r>
              <a:rPr lang="en-GB" b="1"/>
              <a:t>jsonb </a:t>
            </a:r>
            <a:r>
              <a:rPr lang="en-GB"/>
              <a:t>&gt;&gt;&gt;</a:t>
            </a:r>
            <a:r>
              <a:rPr lang="en-GB" b="1"/>
              <a:t> jsonpath</a:t>
            </a:r>
            <a:endParaRPr lang="uk-UA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A1757-0F91-5010-E967-AC430C4D5B8A}"/>
              </a:ext>
            </a:extLst>
          </p:cNvPr>
          <p:cNvSpPr txBox="1"/>
          <p:nvPr/>
        </p:nvSpPr>
        <p:spPr>
          <a:xfrm>
            <a:off x="460752" y="3828280"/>
            <a:ext cx="3916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stores an exact copy of the input text, </a:t>
            </a:r>
          </a:p>
          <a:p>
            <a:r>
              <a:rPr lang="en-GB"/>
              <a:t>which processing functions </a:t>
            </a:r>
          </a:p>
          <a:p>
            <a:r>
              <a:rPr lang="en-GB" b="1"/>
              <a:t>must reparse </a:t>
            </a:r>
            <a:r>
              <a:rPr lang="en-GB"/>
              <a:t>on each execution</a:t>
            </a:r>
            <a:endParaRPr lang="uk-UA"/>
          </a:p>
        </p:txBody>
      </p: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9EE3192D-51C1-D7DB-D074-80C2AABA410F}"/>
              </a:ext>
            </a:extLst>
          </p:cNvPr>
          <p:cNvCxnSpPr/>
          <p:nvPr/>
        </p:nvCxnSpPr>
        <p:spPr>
          <a:xfrm flipV="1">
            <a:off x="4109884" y="3289512"/>
            <a:ext cx="2172929" cy="538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35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C1C1A-B884-FE7F-ACD5-464AE2FB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1A9369-9372-D3B6-09FE-C025B075B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AD37A288-B326-5B39-7917-23DB2AFCC0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660EED-A4CD-161A-7FD5-52D3088CF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013FF-98C5-FF47-E94B-749406CB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3F301CE-8218-6322-DD96-2B82DA43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AC57B-9AF8-F354-8871-5E76CECB3BD9}"/>
              </a:ext>
            </a:extLst>
          </p:cNvPr>
          <p:cNvSpPr txBox="1"/>
          <p:nvPr/>
        </p:nvSpPr>
        <p:spPr>
          <a:xfrm>
            <a:off x="884903" y="983226"/>
            <a:ext cx="994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JSON data types are for storing JSON (</a:t>
            </a:r>
            <a:r>
              <a:rPr lang="en-GB" b="1"/>
              <a:t>JavaScript Object Notation</a:t>
            </a:r>
            <a:r>
              <a:rPr lang="en-GB"/>
              <a:t>) data, as specified in </a:t>
            </a:r>
            <a:r>
              <a:rPr lang="en-GB" b="1"/>
              <a:t>RFC 7159</a:t>
            </a:r>
            <a:r>
              <a:rPr lang="en-GB"/>
              <a:t>. Such data </a:t>
            </a:r>
            <a:r>
              <a:rPr lang="en-GB" u="sng"/>
              <a:t>can also be stored as text</a:t>
            </a:r>
            <a:r>
              <a:rPr lang="en-GB"/>
              <a:t>, but the </a:t>
            </a:r>
            <a:r>
              <a:rPr lang="en-GB" u="sng"/>
              <a:t>JSON data types have the advantage</a:t>
            </a:r>
            <a:r>
              <a:rPr lang="en-GB"/>
              <a:t> of enforcing that each stored value is valid according to the JSON rules</a:t>
            </a:r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C8627-C144-A882-2B9E-0BBF3078C8D7}"/>
              </a:ext>
            </a:extLst>
          </p:cNvPr>
          <p:cNvSpPr txBox="1"/>
          <p:nvPr/>
        </p:nvSpPr>
        <p:spPr>
          <a:xfrm>
            <a:off x="1288026" y="2920180"/>
            <a:ext cx="845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PostgreSQL offers two types for storing JSON data: </a:t>
            </a:r>
            <a:r>
              <a:rPr lang="en-GB" b="1"/>
              <a:t>json</a:t>
            </a:r>
            <a:r>
              <a:rPr lang="en-GB"/>
              <a:t> and </a:t>
            </a:r>
            <a:r>
              <a:rPr lang="en-GB" b="1"/>
              <a:t>jsonb </a:t>
            </a:r>
            <a:r>
              <a:rPr lang="en-GB"/>
              <a:t>&gt;&gt;&gt;</a:t>
            </a:r>
            <a:r>
              <a:rPr lang="en-GB" b="1"/>
              <a:t> jsonpath</a:t>
            </a:r>
            <a:endParaRPr lang="uk-UA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4B179-DC1C-5760-2458-549FDAC234BC}"/>
              </a:ext>
            </a:extLst>
          </p:cNvPr>
          <p:cNvSpPr txBox="1"/>
          <p:nvPr/>
        </p:nvSpPr>
        <p:spPr>
          <a:xfrm>
            <a:off x="460752" y="3828280"/>
            <a:ext cx="3916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stores an exact copy of the input text, </a:t>
            </a:r>
          </a:p>
          <a:p>
            <a:r>
              <a:rPr lang="en-GB"/>
              <a:t>which processing functions </a:t>
            </a:r>
          </a:p>
          <a:p>
            <a:r>
              <a:rPr lang="en-GB" b="1"/>
              <a:t>must reparse </a:t>
            </a:r>
            <a:r>
              <a:rPr lang="en-GB"/>
              <a:t>on each execution</a:t>
            </a:r>
            <a:endParaRPr lang="uk-UA"/>
          </a:p>
        </p:txBody>
      </p: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2E09D32A-C810-746A-CDE1-1BED95883E64}"/>
              </a:ext>
            </a:extLst>
          </p:cNvPr>
          <p:cNvCxnSpPr/>
          <p:nvPr/>
        </p:nvCxnSpPr>
        <p:spPr>
          <a:xfrm flipV="1">
            <a:off x="4109884" y="3289512"/>
            <a:ext cx="2172929" cy="538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B46E08-58B2-1480-BD63-D1A58F9912FD}"/>
              </a:ext>
            </a:extLst>
          </p:cNvPr>
          <p:cNvSpPr txBox="1"/>
          <p:nvPr/>
        </p:nvSpPr>
        <p:spPr>
          <a:xfrm>
            <a:off x="6209979" y="3828280"/>
            <a:ext cx="5981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stored in a decomposed binary format that makes it </a:t>
            </a:r>
          </a:p>
          <a:p>
            <a:r>
              <a:rPr lang="en-GB"/>
              <a:t>slightly slower to input due to added conversion overhead, </a:t>
            </a:r>
          </a:p>
          <a:p>
            <a:r>
              <a:rPr lang="en-GB"/>
              <a:t>but significantly faster to process.</a:t>
            </a:r>
          </a:p>
          <a:p>
            <a:r>
              <a:rPr lang="en-GB" b="1"/>
              <a:t>Supports indexing</a:t>
            </a:r>
            <a:endParaRPr lang="uk-UA" b="1"/>
          </a:p>
        </p:txBody>
      </p:sp>
      <p:cxnSp>
        <p:nvCxnSpPr>
          <p:cNvPr id="11" name="Пряма зі стрілкою 10">
            <a:extLst>
              <a:ext uri="{FF2B5EF4-FFF2-40B4-BE49-F238E27FC236}">
                <a16:creationId xmlns:a16="http://schemas.microsoft.com/office/drawing/2014/main" id="{681114DD-55BC-4C09-BAD1-76AFFA808A61}"/>
              </a:ext>
            </a:extLst>
          </p:cNvPr>
          <p:cNvCxnSpPr/>
          <p:nvPr/>
        </p:nvCxnSpPr>
        <p:spPr>
          <a:xfrm flipH="1" flipV="1">
            <a:off x="7580671" y="3289512"/>
            <a:ext cx="383458" cy="538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23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A2301-704E-A0EB-BE72-58C88D861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AA190E-1F22-CC62-611D-3A1714817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25FD5FD-AE67-904E-C27A-9B2F97A6A6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94704B-5A80-AF36-A916-D8A82CD91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495DD-D34B-6D9E-47B7-D07B5C01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FB1A7F6-259F-35AF-EA70-CB251E92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248F1D-B0D1-31CA-9088-FBDAC80A7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52" y="1057120"/>
            <a:ext cx="9667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6101A-53B1-EBA1-967A-28A484B3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24978F-087A-8D7D-3448-CBC14B170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E85AE69-F395-6DFC-C9DD-A69C90BABA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DFC44C-7EDE-DD38-5F9F-DC07E6BB2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EDF5E-3191-14F5-FDC9-0D852B66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64FC9FF-2055-1A61-59D6-39E9EF80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B5688E-E7B7-DAD7-CF45-162ACA18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52" y="1057120"/>
            <a:ext cx="9667875" cy="1381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A9DDEE-460C-576B-4167-E97BAD64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02" y="3019347"/>
            <a:ext cx="9648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EEECF-02A0-6AE0-CE05-0C5D4FFE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8D5380-2D26-AF93-0947-0CC188357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0B194BB-9182-616C-6B9D-E09654D7C7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3DFBA6-8355-E433-AF27-5A798A34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F3FC0-970F-7C13-B41C-C2B97C99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6F67B4A-F27A-E5BD-E69A-1464AF0F5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8CF1E9-2E96-D2BC-180E-5096016EC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52" y="1057120"/>
            <a:ext cx="9667875" cy="1381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3B7288-383B-4371-96AF-361D8CF1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02" y="3019347"/>
            <a:ext cx="9648825" cy="10858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F56804-5BCD-E951-CD32-BB67D8862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02" y="4867121"/>
            <a:ext cx="96012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32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08224-0E64-8A1D-019E-3762309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BE809F-C65B-4549-79E2-98984C865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78F1C48-B5B5-1BA0-2DC1-7A8F3DC266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ED890A-F107-6293-C8C8-08F6237E1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E0A0-A3B1-722E-B500-1CF34F11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 &amp; JSON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E0C7C34-E833-EC6D-F0DC-DE472535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A7C38-410B-2F3C-E49F-89FAEF9FD2FE}"/>
              </a:ext>
            </a:extLst>
          </p:cNvPr>
          <p:cNvSpPr txBox="1"/>
          <p:nvPr/>
        </p:nvSpPr>
        <p:spPr>
          <a:xfrm>
            <a:off x="460752" y="1354258"/>
            <a:ext cx="102165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Resources:</a:t>
            </a:r>
          </a:p>
          <a:p>
            <a:r>
              <a:rPr lang="en-GB">
                <a:hlinkClick r:id="rId4"/>
              </a:rPr>
              <a:t>PostgreSQL Full-Text Search: A Powerful Alternative to Elasticsearch for Small to Medium Applications</a:t>
            </a:r>
            <a:endParaRPr lang="en-GB"/>
          </a:p>
          <a:p>
            <a:r>
              <a:rPr lang="en-US">
                <a:hlinkClick r:id="rId5"/>
              </a:rPr>
              <a:t>PostgreSQL Full Text Search</a:t>
            </a:r>
            <a:endParaRPr lang="uk-UA"/>
          </a:p>
          <a:p>
            <a:r>
              <a:rPr lang="en-US">
                <a:hlinkClick r:id="rId6"/>
              </a:rPr>
              <a:t>Official documentation</a:t>
            </a:r>
            <a:r>
              <a:rPr lang="en-US"/>
              <a:t> for full-text search</a:t>
            </a:r>
          </a:p>
          <a:p>
            <a:r>
              <a:rPr lang="en-US">
                <a:hlinkClick r:id="rId7"/>
              </a:rPr>
              <a:t>Official PostgreSQL documentation</a:t>
            </a:r>
            <a:r>
              <a:rPr lang="en-US"/>
              <a:t> for JSON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8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6ED-BDC8-8E55-5E45-5EDF3E9F3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452A-42A3-5C81-969E-D3EB96B0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404" r="2486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3499B-6632-C847-3059-0D6B6E4C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200" b="1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n-US" sz="4400">
                <a:solidFill>
                  <a:srgbClr val="FFFFFF"/>
                </a:solidFill>
              </a:rPr>
              <a:t> </a:t>
            </a:r>
            <a:r>
              <a:rPr lang="en-US" sz="7200" b="1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DFFA432-BF58-062C-8A02-3378C32AD9B8}"/>
              </a:ext>
            </a:extLst>
          </p:cNvPr>
          <p:cNvSpPr txBox="1">
            <a:spLocks/>
          </p:cNvSpPr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Author: Yevhen </a:t>
            </a:r>
            <a:r>
              <a:rPr lang="en-US" sz="2000" err="1">
                <a:solidFill>
                  <a:srgbClr val="FFFFFF"/>
                </a:solidFill>
              </a:rPr>
              <a:t>Yermolenko</a:t>
            </a:r>
            <a:endParaRPr lang="en-US" sz="20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My LinkedIn</a:t>
            </a:r>
            <a:r>
              <a:rPr lang="en-US" sz="2000">
                <a:solidFill>
                  <a:srgbClr val="FFC000"/>
                </a:solidFill>
              </a:rPr>
              <a:t>: </a:t>
            </a:r>
            <a:r>
              <a:rPr lang="en-US" sz="1600" b="0" i="0">
                <a:solidFill>
                  <a:srgbClr val="FFC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https://www.linkedin.com/in/yerm/</a:t>
            </a:r>
            <a:r>
              <a:rPr lang="en-US" sz="1600" b="0" i="0">
                <a:solidFill>
                  <a:srgbClr val="FFC000"/>
                </a:solidFill>
                <a:effectLst/>
              </a:rPr>
              <a:t> </a:t>
            </a:r>
            <a:endParaRPr lang="en-US" sz="2000">
              <a:solidFill>
                <a:srgbClr val="FFC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May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Codeus community in Discord</a:t>
            </a:r>
            <a:endParaRPr lang="en-US" sz="2000">
              <a:solidFill>
                <a:srgbClr val="FFC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Codeus community in LinkedIn</a:t>
            </a:r>
            <a:endParaRPr lang="en-US" sz="2000">
              <a:solidFill>
                <a:srgbClr val="FFC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E830D5-49A2-5EDC-0549-0AE9D01AEA79}"/>
              </a:ext>
            </a:extLst>
          </p:cNvPr>
          <p:cNvSpPr txBox="1">
            <a:spLocks/>
          </p:cNvSpPr>
          <p:nvPr/>
        </p:nvSpPr>
        <p:spPr>
          <a:xfrm>
            <a:off x="990600" y="25866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6D6BBAE-B718-8D41-4379-DEC11DEFA0BB}"/>
              </a:ext>
            </a:extLst>
          </p:cNvPr>
          <p:cNvSpPr txBox="1">
            <a:spLocks/>
          </p:cNvSpPr>
          <p:nvPr/>
        </p:nvSpPr>
        <p:spPr>
          <a:xfrm>
            <a:off x="6185170" y="259308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9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C6EBC-E63F-B823-CEE9-B5FC57875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B4BCF-F2DE-9941-F987-983891E1D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C3DB1F1-5F03-CB1A-2013-1C8E5598FF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34EED2-86F5-DAA1-1136-AEC5A7E47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96B5A-631C-20B8-D635-EB6BCE2C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9F9461A-399B-8B28-38F7-B34DD25A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71536A1-7363-2417-F9DD-307CFDDFACEA}"/>
              </a:ext>
            </a:extLst>
          </p:cNvPr>
          <p:cNvSpPr/>
          <p:nvPr/>
        </p:nvSpPr>
        <p:spPr>
          <a:xfrm>
            <a:off x="698091" y="1243977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sz="2800" b="1">
                <a:solidFill>
                  <a:schemeClr val="bg1"/>
                </a:solidFill>
              </a:rPr>
              <a:t>SELECT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FROM </a:t>
            </a:r>
            <a:r>
              <a:rPr lang="en-US" sz="2800" b="1"/>
              <a:t>table</a:t>
            </a:r>
            <a:r>
              <a:rPr lang="en-US" sz="2800" b="1">
                <a:solidFill>
                  <a:schemeClr val="bg1"/>
                </a:solidFill>
              </a:rPr>
              <a:t> WHERE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LIKE </a:t>
            </a:r>
            <a:r>
              <a:rPr lang="en-US" sz="2800" b="1">
                <a:solidFill>
                  <a:srgbClr val="FFC000"/>
                </a:solidFill>
              </a:rPr>
              <a:t>‘%</a:t>
            </a:r>
            <a:r>
              <a:rPr lang="en-US" sz="2800" b="1" err="1">
                <a:solidFill>
                  <a:srgbClr val="FFC000"/>
                </a:solidFill>
              </a:rPr>
              <a:t>some_value</a:t>
            </a:r>
            <a:r>
              <a:rPr lang="en-US" sz="2800" b="1">
                <a:solidFill>
                  <a:srgbClr val="FFC000"/>
                </a:solidFill>
              </a:rPr>
              <a:t>%’</a:t>
            </a:r>
            <a:r>
              <a:rPr lang="en-US" sz="2800" b="1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CE2659F6-66D7-2196-B5F7-95D1A0F961BE}"/>
              </a:ext>
            </a:extLst>
          </p:cNvPr>
          <p:cNvSpPr/>
          <p:nvPr/>
        </p:nvSpPr>
        <p:spPr>
          <a:xfrm>
            <a:off x="698091" y="3355454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2800">
                <a:solidFill>
                  <a:schemeClr val="bg1"/>
                </a:solidFill>
              </a:rPr>
              <a:t>Operators </a:t>
            </a:r>
            <a:r>
              <a:rPr lang="en-US" sz="2800" b="1">
                <a:solidFill>
                  <a:schemeClr val="bg1"/>
                </a:solidFill>
              </a:rPr>
              <a:t>~, ~*, LIKE, ILIKE</a:t>
            </a:r>
            <a:r>
              <a:rPr lang="en-US" sz="2800">
                <a:solidFill>
                  <a:schemeClr val="bg1"/>
                </a:solidFill>
              </a:rPr>
              <a:t>  don’t work well for full-text search </a:t>
            </a:r>
            <a:endParaRPr lang="uk-UA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F1994-8E37-94F5-8998-53B146A63931}"/>
              </a:ext>
            </a:extLst>
          </p:cNvPr>
          <p:cNvSpPr txBox="1"/>
          <p:nvPr/>
        </p:nvSpPr>
        <p:spPr>
          <a:xfrm rot="18853329">
            <a:off x="5115280" y="1011585"/>
            <a:ext cx="390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FF0000"/>
                </a:solidFill>
              </a:rPr>
              <a:t>WASTED</a:t>
            </a:r>
            <a:endParaRPr lang="uk-UA" sz="72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8DAF8-F979-91E9-1504-4A4E3AD05640}"/>
              </a:ext>
            </a:extLst>
          </p:cNvPr>
          <p:cNvSpPr txBox="1"/>
          <p:nvPr/>
        </p:nvSpPr>
        <p:spPr>
          <a:xfrm>
            <a:off x="845574" y="5211097"/>
            <a:ext cx="6729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 No linguistic support (satisfies != satisfy);</a:t>
            </a:r>
            <a:endParaRPr lang="uk-UA" sz="2800"/>
          </a:p>
        </p:txBody>
      </p:sp>
    </p:spTree>
    <p:extLst>
      <p:ext uri="{BB962C8B-B14F-4D97-AF65-F5344CB8AC3E}">
        <p14:creationId xmlns:p14="http://schemas.microsoft.com/office/powerpoint/2010/main" val="275725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0613F-88ED-ABC1-E97E-E79A73C8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EE6643F-FC90-3188-EFD8-9C6C3F1B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7C09EC3-1B6D-7A8A-44DF-12F4BE3135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B93577-933A-D749-D41E-DBC765211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11F50-2117-721E-542C-ECB2680F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457B8B1-B9D9-B3DB-1C14-D84A3C62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685E9DC-7711-A459-FB0C-CEBCCA8184E8}"/>
              </a:ext>
            </a:extLst>
          </p:cNvPr>
          <p:cNvSpPr/>
          <p:nvPr/>
        </p:nvSpPr>
        <p:spPr>
          <a:xfrm>
            <a:off x="698091" y="1243977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sz="2800" b="1">
                <a:solidFill>
                  <a:schemeClr val="bg1"/>
                </a:solidFill>
              </a:rPr>
              <a:t>SELECT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FROM </a:t>
            </a:r>
            <a:r>
              <a:rPr lang="en-US" sz="2800" b="1"/>
              <a:t>table</a:t>
            </a:r>
            <a:r>
              <a:rPr lang="en-US" sz="2800" b="1">
                <a:solidFill>
                  <a:schemeClr val="bg1"/>
                </a:solidFill>
              </a:rPr>
              <a:t> WHERE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LIKE </a:t>
            </a:r>
            <a:r>
              <a:rPr lang="en-US" sz="2800" b="1">
                <a:solidFill>
                  <a:srgbClr val="FFC000"/>
                </a:solidFill>
              </a:rPr>
              <a:t>‘%</a:t>
            </a:r>
            <a:r>
              <a:rPr lang="en-US" sz="2800" b="1" err="1">
                <a:solidFill>
                  <a:srgbClr val="FFC000"/>
                </a:solidFill>
              </a:rPr>
              <a:t>some_value</a:t>
            </a:r>
            <a:r>
              <a:rPr lang="en-US" sz="2800" b="1">
                <a:solidFill>
                  <a:srgbClr val="FFC000"/>
                </a:solidFill>
              </a:rPr>
              <a:t>%’</a:t>
            </a:r>
            <a:r>
              <a:rPr lang="en-US" sz="2800" b="1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CFEF5780-5579-3E89-B88F-FB4C9AA402E4}"/>
              </a:ext>
            </a:extLst>
          </p:cNvPr>
          <p:cNvSpPr/>
          <p:nvPr/>
        </p:nvSpPr>
        <p:spPr>
          <a:xfrm>
            <a:off x="698091" y="3355454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2800">
                <a:solidFill>
                  <a:schemeClr val="bg1"/>
                </a:solidFill>
              </a:rPr>
              <a:t>Operators </a:t>
            </a:r>
            <a:r>
              <a:rPr lang="en-US" sz="2800" b="1">
                <a:solidFill>
                  <a:schemeClr val="bg1"/>
                </a:solidFill>
              </a:rPr>
              <a:t>~, ~*, LIKE, ILIKE</a:t>
            </a:r>
            <a:r>
              <a:rPr lang="en-US" sz="2800">
                <a:solidFill>
                  <a:schemeClr val="bg1"/>
                </a:solidFill>
              </a:rPr>
              <a:t>  don’t work well for full-text search </a:t>
            </a:r>
            <a:endParaRPr lang="uk-UA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25C79-E9D0-FCD9-003E-68F95F302F08}"/>
              </a:ext>
            </a:extLst>
          </p:cNvPr>
          <p:cNvSpPr txBox="1"/>
          <p:nvPr/>
        </p:nvSpPr>
        <p:spPr>
          <a:xfrm rot="18853329">
            <a:off x="5115280" y="1011585"/>
            <a:ext cx="390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FF0000"/>
                </a:solidFill>
              </a:rPr>
              <a:t>WASTED</a:t>
            </a:r>
            <a:endParaRPr lang="uk-UA" sz="72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5C0C3-4F34-0049-E952-88B85CFC031A}"/>
              </a:ext>
            </a:extLst>
          </p:cNvPr>
          <p:cNvSpPr txBox="1"/>
          <p:nvPr/>
        </p:nvSpPr>
        <p:spPr>
          <a:xfrm>
            <a:off x="845574" y="5211097"/>
            <a:ext cx="7403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/>
              <a:t>No linguistic support (satisfies != satisfy);</a:t>
            </a:r>
          </a:p>
          <a:p>
            <a:pPr marL="457200" indent="-457200">
              <a:buFontTx/>
              <a:buChar char="-"/>
            </a:pPr>
            <a:r>
              <a:rPr lang="en-US" sz="2800"/>
              <a:t>No ordering provided for large search result;</a:t>
            </a:r>
          </a:p>
        </p:txBody>
      </p:sp>
    </p:spTree>
    <p:extLst>
      <p:ext uri="{BB962C8B-B14F-4D97-AF65-F5344CB8AC3E}">
        <p14:creationId xmlns:p14="http://schemas.microsoft.com/office/powerpoint/2010/main" val="26874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09CB2-C00D-60C1-99AF-6B476273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D8CBF9-F56E-8A66-07C5-B869CAEFC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145F2E1-DD55-0B3F-7779-DB1BFF390D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A00104-EC05-FB41-F7D7-829B9B5D6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22F39-E2BB-B841-CE6D-B594AE4C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81CA4F2C-501D-FCB9-E766-7EA28374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7EE812C4-EA8F-133B-85EF-6115FBDF3AAB}"/>
              </a:ext>
            </a:extLst>
          </p:cNvPr>
          <p:cNvSpPr/>
          <p:nvPr/>
        </p:nvSpPr>
        <p:spPr>
          <a:xfrm>
            <a:off x="698091" y="1243977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sz="2800" b="1">
                <a:solidFill>
                  <a:schemeClr val="bg1"/>
                </a:solidFill>
              </a:rPr>
              <a:t>SELECT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FROM </a:t>
            </a:r>
            <a:r>
              <a:rPr lang="en-US" sz="2800" b="1"/>
              <a:t>table</a:t>
            </a:r>
            <a:r>
              <a:rPr lang="en-US" sz="2800" b="1">
                <a:solidFill>
                  <a:schemeClr val="bg1"/>
                </a:solidFill>
              </a:rPr>
              <a:t> WHERE </a:t>
            </a:r>
            <a:r>
              <a:rPr lang="en-US" sz="2800" b="1"/>
              <a:t>col</a:t>
            </a:r>
            <a:r>
              <a:rPr lang="en-US" sz="2800" b="1">
                <a:solidFill>
                  <a:schemeClr val="bg1"/>
                </a:solidFill>
              </a:rPr>
              <a:t> LIKE </a:t>
            </a:r>
            <a:r>
              <a:rPr lang="en-US" sz="2800" b="1">
                <a:solidFill>
                  <a:srgbClr val="FFC000"/>
                </a:solidFill>
              </a:rPr>
              <a:t>‘%</a:t>
            </a:r>
            <a:r>
              <a:rPr lang="en-US" sz="2800" b="1" err="1">
                <a:solidFill>
                  <a:srgbClr val="FFC000"/>
                </a:solidFill>
              </a:rPr>
              <a:t>some_value</a:t>
            </a:r>
            <a:r>
              <a:rPr lang="en-US" sz="2800" b="1">
                <a:solidFill>
                  <a:srgbClr val="FFC000"/>
                </a:solidFill>
              </a:rPr>
              <a:t>%’</a:t>
            </a:r>
            <a:r>
              <a:rPr lang="en-US" sz="2800" b="1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6D6A024-3FB5-4D89-8262-88708C862910}"/>
              </a:ext>
            </a:extLst>
          </p:cNvPr>
          <p:cNvSpPr/>
          <p:nvPr/>
        </p:nvSpPr>
        <p:spPr>
          <a:xfrm>
            <a:off x="698091" y="3355454"/>
            <a:ext cx="9851922" cy="139106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2800">
                <a:solidFill>
                  <a:schemeClr val="bg1"/>
                </a:solidFill>
              </a:rPr>
              <a:t>Operators </a:t>
            </a:r>
            <a:r>
              <a:rPr lang="en-US" sz="2800" b="1">
                <a:solidFill>
                  <a:schemeClr val="bg1"/>
                </a:solidFill>
              </a:rPr>
              <a:t>~, ~*, LIKE, ILIKE</a:t>
            </a:r>
            <a:r>
              <a:rPr lang="en-US" sz="2800">
                <a:solidFill>
                  <a:schemeClr val="bg1"/>
                </a:solidFill>
              </a:rPr>
              <a:t>  don’t work well for full-text search </a:t>
            </a:r>
            <a:endParaRPr lang="uk-UA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9D8B5-8A2E-9719-2B90-EC15C0AB496B}"/>
              </a:ext>
            </a:extLst>
          </p:cNvPr>
          <p:cNvSpPr txBox="1"/>
          <p:nvPr/>
        </p:nvSpPr>
        <p:spPr>
          <a:xfrm rot="18853329">
            <a:off x="5115280" y="1011585"/>
            <a:ext cx="390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FF0000"/>
                </a:solidFill>
              </a:rPr>
              <a:t>WASTED</a:t>
            </a:r>
            <a:endParaRPr lang="uk-UA" sz="72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499C6-BDED-D384-250A-31774FCE6865}"/>
              </a:ext>
            </a:extLst>
          </p:cNvPr>
          <p:cNvSpPr txBox="1"/>
          <p:nvPr/>
        </p:nvSpPr>
        <p:spPr>
          <a:xfrm>
            <a:off x="845574" y="5211097"/>
            <a:ext cx="74948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/>
              <a:t>No linguistic support (satisfies != satisfy);</a:t>
            </a:r>
          </a:p>
          <a:p>
            <a:pPr marL="457200" indent="-457200">
              <a:buFontTx/>
              <a:buChar char="-"/>
            </a:pPr>
            <a:r>
              <a:rPr lang="en-US" sz="2800"/>
              <a:t>No ordering provided for large search result;</a:t>
            </a:r>
          </a:p>
          <a:p>
            <a:pPr marL="457200" indent="-457200">
              <a:buFontTx/>
              <a:buChar char="-"/>
            </a:pPr>
            <a:r>
              <a:rPr lang="en-US" sz="2800"/>
              <a:t>No index support -&gt; slow search</a:t>
            </a:r>
          </a:p>
        </p:txBody>
      </p:sp>
    </p:spTree>
    <p:extLst>
      <p:ext uri="{BB962C8B-B14F-4D97-AF65-F5344CB8AC3E}">
        <p14:creationId xmlns:p14="http://schemas.microsoft.com/office/powerpoint/2010/main" val="99207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CDC6F-1970-790B-D8FE-599C3409F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0C3BA7-3DDF-6B0E-43A2-2A7F5E8FF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A281F018-1521-5483-04D8-F4003979A8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3178D8-0850-AC7C-CB10-00F51E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95ABE-BC4B-ECFF-50C4-0689F273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Full-Text Search</a:t>
            </a:r>
            <a:endParaRPr lang="en-US" sz="400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05A1D27-5E94-FECE-36BC-88BE7308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2053</Words>
  <Application>Microsoft Office PowerPoint</Application>
  <PresentationFormat>Широкий екран</PresentationFormat>
  <Paragraphs>303</Paragraphs>
  <Slides>59</Slides>
  <Notes>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59</vt:i4>
      </vt:variant>
    </vt:vector>
  </HeadingPairs>
  <TitlesOfParts>
    <vt:vector size="65" baseType="lpstr">
      <vt:lpstr>Meiryo</vt:lpstr>
      <vt:lpstr>Aptos</vt:lpstr>
      <vt:lpstr>Aptos Display</vt:lpstr>
      <vt:lpstr>Arial</vt:lpstr>
      <vt:lpstr>Calibri</vt:lpstr>
      <vt:lpstr>Office Theme</vt:lpstr>
      <vt:lpstr>Full text search &amp;  JSON</vt:lpstr>
      <vt:lpstr>The task has been prepared by  Yevhen Yermolenko</vt:lpstr>
      <vt:lpstr>Full 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Full-Text Search</vt:lpstr>
      <vt:lpstr>JSON</vt:lpstr>
      <vt:lpstr>JSON</vt:lpstr>
      <vt:lpstr>JSON</vt:lpstr>
      <vt:lpstr>JSON</vt:lpstr>
      <vt:lpstr>JSON</vt:lpstr>
      <vt:lpstr>JSON</vt:lpstr>
      <vt:lpstr>JSON</vt:lpstr>
      <vt:lpstr>JSON</vt:lpstr>
      <vt:lpstr>JSON</vt:lpstr>
      <vt:lpstr>Full-Text Search &amp; JSON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Pavlo Khshanovskyi</dc:creator>
  <cp:lastModifiedBy>Евгений Евгений</cp:lastModifiedBy>
  <cp:revision>20</cp:revision>
  <dcterms:created xsi:type="dcterms:W3CDTF">2024-11-29T18:21:01Z</dcterms:created>
  <dcterms:modified xsi:type="dcterms:W3CDTF">2025-05-14T22:42:59Z</dcterms:modified>
</cp:coreProperties>
</file>